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3" r:id="rId4"/>
    <p:sldId id="284" r:id="rId5"/>
    <p:sldId id="285" r:id="rId6"/>
    <p:sldId id="286" r:id="rId7"/>
    <p:sldId id="291" r:id="rId8"/>
    <p:sldId id="287" r:id="rId9"/>
    <p:sldId id="288" r:id="rId10"/>
    <p:sldId id="289" r:id="rId11"/>
    <p:sldId id="290" r:id="rId12"/>
    <p:sldId id="292" r:id="rId13"/>
    <p:sldId id="293" r:id="rId14"/>
    <p:sldId id="294" r:id="rId15"/>
    <p:sldId id="295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>
          <p15:clr>
            <a:srgbClr val="A4A3A4"/>
          </p15:clr>
        </p15:guide>
        <p15:guide id="2" pos="3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43" autoAdjust="0"/>
  </p:normalViewPr>
  <p:slideViewPr>
    <p:cSldViewPr snapToGrid="0" snapToObjects="1" showGuides="1">
      <p:cViewPr varScale="1">
        <p:scale>
          <a:sx n="89" d="100"/>
          <a:sy n="89" d="100"/>
        </p:scale>
        <p:origin x="1282" y="77"/>
      </p:cViewPr>
      <p:guideLst>
        <p:guide orient="horz" pos="2520"/>
        <p:guide pos="3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4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5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6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1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2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6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3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543" y="6442529"/>
            <a:ext cx="1094472" cy="365125"/>
          </a:xfrm>
          <a:prstGeom prst="rect">
            <a:avLst/>
          </a:prstGeom>
        </p:spPr>
        <p:txBody>
          <a:bodyPr/>
          <a:lstStyle/>
          <a:p>
            <a:fld id="{88C49941-C967-D64C-BE1A-295344AB187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6309" y="6436444"/>
            <a:ext cx="22786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9026" y="6436444"/>
            <a:ext cx="563885" cy="365125"/>
          </a:xfrm>
          <a:prstGeom prst="rect">
            <a:avLst/>
          </a:prstGeom>
        </p:spPr>
        <p:txBody>
          <a:bodyPr/>
          <a:lstStyle/>
          <a:p>
            <a:fld id="{687057AB-783B-B947-B70E-A5B65851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8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766609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etrikont logoterv_14b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2324" y="0"/>
            <a:ext cx="2171676" cy="738186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543" y="6442529"/>
            <a:ext cx="3839531" cy="365125"/>
          </a:xfrm>
          <a:prstGeom prst="rect">
            <a:avLst/>
          </a:prstGeom>
        </p:spPr>
        <p:txBody>
          <a:bodyPr vert="horz" lIns="91440" tIns="0" rIns="91440" bIns="46800" rtlCol="0" anchor="t" anchorCtr="0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 err="1" smtClean="0"/>
              <a:t>Metrikont</a:t>
            </a:r>
            <a:r>
              <a:rPr lang="pl-PL" dirty="0" smtClean="0"/>
              <a:t> </a:t>
            </a:r>
            <a:r>
              <a:rPr lang="pl-PL" dirty="0" err="1" smtClean="0"/>
              <a:t>Kötőelem</a:t>
            </a:r>
            <a:r>
              <a:rPr lang="pl-PL" dirty="0" smtClean="0"/>
              <a:t> </a:t>
            </a:r>
            <a:r>
              <a:rPr lang="pl-PL" dirty="0" err="1" smtClean="0"/>
              <a:t>és</a:t>
            </a:r>
            <a:r>
              <a:rPr lang="pl-PL" dirty="0" smtClean="0"/>
              <a:t> </a:t>
            </a:r>
            <a:r>
              <a:rPr lang="pl-PL" dirty="0" err="1" smtClean="0"/>
              <a:t>Rögzítéstechnikai</a:t>
            </a:r>
            <a:r>
              <a:rPr lang="pl-PL" dirty="0" smtClean="0"/>
              <a:t> </a:t>
            </a:r>
            <a:r>
              <a:rPr lang="pl-PL" dirty="0" err="1" smtClean="0"/>
              <a:t>Kft</a:t>
            </a:r>
            <a:r>
              <a:rPr lang="pl-PL" dirty="0" smtClean="0"/>
              <a:t>.</a:t>
            </a:r>
          </a:p>
          <a:p>
            <a:pPr algn="l"/>
            <a:r>
              <a:rPr lang="pl-PL" dirty="0" err="1" smtClean="0"/>
              <a:t>www.metrikont.hu</a:t>
            </a:r>
            <a:r>
              <a:rPr lang="pl-PL" dirty="0" smtClean="0"/>
              <a:t>, </a:t>
            </a:r>
            <a:r>
              <a:rPr lang="pl-PL" dirty="0" err="1" smtClean="0"/>
              <a:t>info@metrikont.hu</a:t>
            </a:r>
            <a:endParaRPr lang="pl-PL" dirty="0" smtClean="0"/>
          </a:p>
          <a:p>
            <a:pPr algn="l"/>
            <a:endParaRPr lang="en-US" dirty="0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6173290" y="6442529"/>
            <a:ext cx="2371449" cy="365125"/>
          </a:xfrm>
          <a:prstGeom prst="rect">
            <a:avLst/>
          </a:prstGeom>
        </p:spPr>
        <p:txBody>
          <a:bodyPr vert="horz" lIns="91440" tIns="0" rIns="91440" bIns="46800" rtlCol="0" anchor="t" anchorCtr="0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baseline="0" dirty="0" smtClean="0"/>
              <a:t>ISOFÓRUM </a:t>
            </a:r>
            <a:r>
              <a:rPr lang="pl-PL" baseline="0" dirty="0" err="1" smtClean="0"/>
              <a:t>Tavasz</a:t>
            </a:r>
            <a:endParaRPr lang="pl-PL" baseline="0" dirty="0" smtClean="0"/>
          </a:p>
          <a:p>
            <a:pPr algn="r"/>
            <a:r>
              <a:rPr lang="pl-PL" baseline="0" dirty="0" smtClean="0"/>
              <a:t>2016.04.22.</a:t>
            </a:r>
            <a:endParaRPr lang="pl-PL" dirty="0" smtClean="0"/>
          </a:p>
          <a:p>
            <a:pPr algn="r"/>
            <a:endParaRPr lang="en-US" dirty="0"/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8477578" y="6442529"/>
            <a:ext cx="541403" cy="365125"/>
          </a:xfrm>
          <a:prstGeom prst="rect">
            <a:avLst/>
          </a:prstGeom>
        </p:spPr>
        <p:txBody>
          <a:bodyPr vert="horz" lIns="91440" tIns="0" rIns="91440" bIns="46800" rtlCol="0" anchor="t" anchorCtr="0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l-PL" dirty="0" smtClean="0"/>
          </a:p>
          <a:p>
            <a:pPr algn="r"/>
            <a:fld id="{36F57393-65FD-AE47-9DBF-7C3976D822EF}" type="slidenum">
              <a:rPr lang="pl-PL" smtClean="0"/>
              <a:pPr algn="r"/>
              <a:t>‹#›</a:t>
            </a:fld>
            <a:endParaRPr lang="pl-PL" dirty="0" smtClean="0"/>
          </a:p>
          <a:p>
            <a:pPr algn="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667" y="6408203"/>
            <a:ext cx="9144000" cy="0"/>
          </a:xfrm>
          <a:prstGeom prst="line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49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elior\Documents\Melior\Metrikont\Mikrokapszula\Prezent%25C3%25A1ci%25C3%25B3k\Metrikont_Precote_mpeg2.m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\\localhost\Users\Melior\Documents\Melior\Metrikont\Mikrokapszula\Prezent%25C3%25A1ci%25C3%25B3k\Metrikont_Precote_mpeg2.m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Metrikont_bemutatkozik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\\localhost\Users\Melior\Documents\Melior\Metrikont\Mikrokapszula\Prezent%25C3%25A1ci%25C3%25B3k\Metrikont_Precote_mpeg2.mp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6300" y="1998504"/>
            <a:ext cx="765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F497D"/>
                </a:solidFill>
              </a:rPr>
              <a:t>A METRIKONT KFT. MEGOLDÁSAI AZ ÚJ SZABVÁNYKÖVETELMÉNYEKRE</a:t>
            </a:r>
            <a:endParaRPr lang="en-US" sz="3600" b="1" dirty="0">
              <a:solidFill>
                <a:srgbClr val="1F497D"/>
              </a:solidFill>
            </a:endParaRPr>
          </a:p>
        </p:txBody>
      </p:sp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444500" y="34544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1F497D"/>
                </a:solidFill>
              </a:rPr>
              <a:t>Pál</a:t>
            </a:r>
            <a:r>
              <a:rPr lang="en-US" sz="2800" dirty="0" smtClean="0">
                <a:solidFill>
                  <a:srgbClr val="1F497D"/>
                </a:solidFill>
              </a:rPr>
              <a:t> Anita, </a:t>
            </a:r>
            <a:r>
              <a:rPr lang="en-US" sz="2800" dirty="0" err="1" smtClean="0">
                <a:solidFill>
                  <a:srgbClr val="1F497D"/>
                </a:solidFill>
              </a:rPr>
              <a:t>minőségügyi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vezető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Metrikont</a:t>
            </a:r>
            <a:endParaRPr lang="en-US" sz="2800" dirty="0" smtClean="0">
              <a:solidFill>
                <a:srgbClr val="1F497D"/>
              </a:solidFill>
            </a:endParaRPr>
          </a:p>
          <a:p>
            <a:pPr algn="ctr"/>
            <a:r>
              <a:rPr lang="en-US" sz="2800" dirty="0" smtClean="0">
                <a:solidFill>
                  <a:srgbClr val="1F497D"/>
                </a:solidFill>
              </a:rPr>
              <a:t>Szentgyörgyvölgyi Miklós, </a:t>
            </a:r>
            <a:r>
              <a:rPr lang="en-US" sz="2800" dirty="0" err="1" smtClean="0">
                <a:solidFill>
                  <a:srgbClr val="1F497D"/>
                </a:solidFill>
              </a:rPr>
              <a:t>tanácsadó</a:t>
            </a:r>
            <a:r>
              <a:rPr lang="en-US" sz="2800" dirty="0" smtClean="0">
                <a:solidFill>
                  <a:srgbClr val="1F497D"/>
                </a:solidFill>
              </a:rPr>
              <a:t>, Melior Consulting</a:t>
            </a:r>
          </a:p>
          <a:p>
            <a:pPr algn="ctr"/>
            <a:endParaRPr lang="en-US" sz="2800" dirty="0">
              <a:solidFill>
                <a:srgbClr val="1F497D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1F497D"/>
                </a:solidFill>
              </a:rPr>
              <a:t>Balatonalmádi</a:t>
            </a:r>
            <a:endParaRPr lang="en-US" sz="2400" dirty="0" smtClean="0">
              <a:solidFill>
                <a:srgbClr val="1F497D"/>
              </a:solidFill>
            </a:endParaRPr>
          </a:p>
          <a:p>
            <a:pPr algn="ctr"/>
            <a:r>
              <a:rPr lang="en-US" sz="2400" dirty="0" smtClean="0">
                <a:solidFill>
                  <a:srgbClr val="1F497D"/>
                </a:solidFill>
              </a:rPr>
              <a:t>2016. </a:t>
            </a:r>
            <a:r>
              <a:rPr lang="en-US" sz="2400" dirty="0" err="1">
                <a:solidFill>
                  <a:srgbClr val="1F497D"/>
                </a:solidFill>
              </a:rPr>
              <a:t>á</a:t>
            </a:r>
            <a:r>
              <a:rPr lang="en-US" sz="2400" dirty="0" err="1" smtClean="0">
                <a:solidFill>
                  <a:srgbClr val="1F497D"/>
                </a:solidFill>
              </a:rPr>
              <a:t>prilis</a:t>
            </a:r>
            <a:r>
              <a:rPr lang="en-US" sz="2400" dirty="0" smtClean="0">
                <a:solidFill>
                  <a:srgbClr val="1F497D"/>
                </a:solidFill>
              </a:rPr>
              <a:t> 22.</a:t>
            </a:r>
          </a:p>
        </p:txBody>
      </p:sp>
    </p:spTree>
    <p:extLst>
      <p:ext uri="{BB962C8B-B14F-4D97-AF65-F5344CB8AC3E}">
        <p14:creationId xmlns:p14="http://schemas.microsoft.com/office/powerpoint/2010/main" val="37760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Vevői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,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üzleti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és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egyéb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elvárások</a:t>
            </a:r>
            <a:endParaRPr lang="en-US" sz="3200" b="1" dirty="0" smtClean="0">
              <a:solidFill>
                <a:schemeClr val="tx2"/>
              </a:solidFill>
              <a:cs typeface="Bauhaus 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63600"/>
            <a:ext cx="885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</a:rPr>
              <a:t>4.2 </a:t>
            </a:r>
            <a:r>
              <a:rPr lang="en-US" sz="2400" dirty="0">
                <a:solidFill>
                  <a:schemeClr val="tx2"/>
                </a:solidFill>
              </a:rPr>
              <a:t>A </a:t>
            </a:r>
            <a:r>
              <a:rPr lang="en-US" sz="2400" dirty="0" err="1">
                <a:solidFill>
                  <a:schemeClr val="tx2"/>
                </a:solidFill>
              </a:rPr>
              <a:t>folyamatok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megtervezésénél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figyelembe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kell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venni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az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érdekelt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felek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elvárásait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6700" y="2235200"/>
            <a:ext cx="2286000" cy="381000"/>
            <a:chOff x="3467100" y="2527300"/>
            <a:chExt cx="2286000" cy="381000"/>
          </a:xfrm>
        </p:grpSpPr>
        <p:sp>
          <p:nvSpPr>
            <p:cNvPr id="6" name="Rounded Rectangle 5"/>
            <p:cNvSpPr/>
            <p:nvPr/>
          </p:nvSpPr>
          <p:spPr>
            <a:xfrm>
              <a:off x="3467100" y="2578100"/>
              <a:ext cx="2286000" cy="330200"/>
            </a:xfrm>
            <a:prstGeom prst="round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>
                  <a:lumMod val="50000"/>
                  <a:lumOff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7900" y="2527300"/>
              <a:ext cx="215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127000">
                <a:bevelT w="38100" prst="relaxedInset"/>
              </a:sp3d>
            </a:bodyPr>
            <a:lstStyle/>
            <a:p>
              <a:r>
                <a:rPr lang="en-US" dirty="0" err="1" smtClean="0">
                  <a:latin typeface="Britannic Bold"/>
                  <a:cs typeface="Britannic Bold"/>
                </a:rPr>
                <a:t>Metrikont</a:t>
              </a:r>
              <a:r>
                <a:rPr lang="en-US" dirty="0" smtClean="0">
                  <a:latin typeface="Britannic Bold"/>
                  <a:cs typeface="Britannic Bold"/>
                </a:rPr>
                <a:t> </a:t>
              </a:r>
              <a:r>
                <a:rPr lang="en-US" dirty="0" err="1" smtClean="0">
                  <a:latin typeface="Britannic Bold"/>
                  <a:cs typeface="Britannic Bold"/>
                </a:rPr>
                <a:t>Megoldás</a:t>
              </a:r>
              <a:endParaRPr lang="en-US" dirty="0">
                <a:latin typeface="Britannic Bold"/>
                <a:cs typeface="Britannic Bold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3200" y="3225800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97D"/>
                </a:solidFill>
              </a:rPr>
              <a:t>VOC (</a:t>
            </a:r>
            <a:r>
              <a:rPr lang="en-US" sz="2800" b="1" u="sng" dirty="0">
                <a:solidFill>
                  <a:srgbClr val="1F497D"/>
                </a:solidFill>
              </a:rPr>
              <a:t>V</a:t>
            </a:r>
            <a:r>
              <a:rPr lang="en-US" sz="2800" dirty="0" smtClean="0">
                <a:solidFill>
                  <a:srgbClr val="1F497D"/>
                </a:solidFill>
              </a:rPr>
              <a:t>oice </a:t>
            </a:r>
            <a:r>
              <a:rPr lang="en-US" sz="2800" b="1" u="sng" dirty="0">
                <a:solidFill>
                  <a:srgbClr val="1F497D"/>
                </a:solidFill>
              </a:rPr>
              <a:t>O</a:t>
            </a:r>
            <a:r>
              <a:rPr lang="en-US" sz="2800" dirty="0" smtClean="0">
                <a:solidFill>
                  <a:srgbClr val="1F497D"/>
                </a:solidFill>
              </a:rPr>
              <a:t>f the </a:t>
            </a:r>
            <a:r>
              <a:rPr lang="en-US" sz="2800" b="1" u="sng" dirty="0" smtClean="0">
                <a:solidFill>
                  <a:srgbClr val="1F497D"/>
                </a:solidFill>
              </a:rPr>
              <a:t>C</a:t>
            </a:r>
            <a:r>
              <a:rPr lang="en-US" sz="2800" dirty="0" smtClean="0">
                <a:solidFill>
                  <a:srgbClr val="1F497D"/>
                </a:solidFill>
              </a:rPr>
              <a:t>ustomer:	</a:t>
            </a:r>
            <a:r>
              <a:rPr lang="en-US" sz="2800" dirty="0" err="1" smtClean="0">
                <a:solidFill>
                  <a:srgbClr val="1F497D"/>
                </a:solidFill>
              </a:rPr>
              <a:t>vevő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hangja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elemzés</a:t>
            </a:r>
            <a:r>
              <a:rPr lang="en-US" sz="2800" dirty="0" smtClean="0">
                <a:solidFill>
                  <a:srgbClr val="1F497D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1F497D"/>
                </a:solidFill>
              </a:rPr>
              <a:t>VOB </a:t>
            </a:r>
            <a:r>
              <a:rPr lang="en-US" sz="2800" b="1" dirty="0">
                <a:solidFill>
                  <a:srgbClr val="1F497D"/>
                </a:solidFill>
              </a:rPr>
              <a:t>(</a:t>
            </a:r>
            <a:r>
              <a:rPr lang="en-US" sz="2800" b="1" u="sng" dirty="0">
                <a:solidFill>
                  <a:srgbClr val="1F497D"/>
                </a:solidFill>
              </a:rPr>
              <a:t>V</a:t>
            </a:r>
            <a:r>
              <a:rPr lang="en-US" sz="2800" dirty="0">
                <a:solidFill>
                  <a:srgbClr val="1F497D"/>
                </a:solidFill>
              </a:rPr>
              <a:t>oice </a:t>
            </a:r>
            <a:r>
              <a:rPr lang="en-US" sz="2800" b="1" u="sng" dirty="0">
                <a:solidFill>
                  <a:srgbClr val="1F497D"/>
                </a:solidFill>
              </a:rPr>
              <a:t>O</a:t>
            </a:r>
            <a:r>
              <a:rPr lang="en-US" sz="2800" dirty="0">
                <a:solidFill>
                  <a:srgbClr val="1F497D"/>
                </a:solidFill>
              </a:rPr>
              <a:t>f the </a:t>
            </a:r>
            <a:r>
              <a:rPr lang="en-US" sz="2800" b="1" u="sng" dirty="0">
                <a:solidFill>
                  <a:srgbClr val="1F497D"/>
                </a:solidFill>
              </a:rPr>
              <a:t>B</a:t>
            </a:r>
            <a:r>
              <a:rPr lang="en-US" sz="2800" dirty="0" smtClean="0">
                <a:solidFill>
                  <a:srgbClr val="1F497D"/>
                </a:solidFill>
              </a:rPr>
              <a:t>usiness:		</a:t>
            </a:r>
            <a:r>
              <a:rPr lang="en-US" sz="2800" dirty="0" err="1" smtClean="0">
                <a:solidFill>
                  <a:srgbClr val="1F497D"/>
                </a:solidFill>
              </a:rPr>
              <a:t>üzlet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hangja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elemzés</a:t>
            </a:r>
            <a:r>
              <a:rPr lang="en-US" sz="2800" dirty="0" smtClean="0">
                <a:solidFill>
                  <a:srgbClr val="1F497D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1F497D"/>
                </a:solidFill>
              </a:rPr>
              <a:t>VOO </a:t>
            </a:r>
            <a:r>
              <a:rPr lang="en-US" sz="2800" b="1" dirty="0">
                <a:solidFill>
                  <a:srgbClr val="1F497D"/>
                </a:solidFill>
              </a:rPr>
              <a:t>(</a:t>
            </a:r>
            <a:r>
              <a:rPr lang="en-US" sz="2800" b="1" u="sng" dirty="0">
                <a:solidFill>
                  <a:srgbClr val="1F497D"/>
                </a:solidFill>
              </a:rPr>
              <a:t>V</a:t>
            </a:r>
            <a:r>
              <a:rPr lang="en-US" sz="2800" dirty="0">
                <a:solidFill>
                  <a:srgbClr val="1F497D"/>
                </a:solidFill>
              </a:rPr>
              <a:t>oice </a:t>
            </a:r>
            <a:r>
              <a:rPr lang="en-US" sz="2800" b="1" u="sng" dirty="0">
                <a:solidFill>
                  <a:srgbClr val="1F497D"/>
                </a:solidFill>
              </a:rPr>
              <a:t>O</a:t>
            </a:r>
            <a:r>
              <a:rPr lang="en-US" sz="2800" dirty="0">
                <a:solidFill>
                  <a:srgbClr val="1F497D"/>
                </a:solidFill>
              </a:rPr>
              <a:t>f the </a:t>
            </a:r>
            <a:r>
              <a:rPr lang="en-US" sz="2800" b="1" u="sng" dirty="0">
                <a:solidFill>
                  <a:srgbClr val="1F497D"/>
                </a:solidFill>
              </a:rPr>
              <a:t>O</a:t>
            </a:r>
            <a:r>
              <a:rPr lang="en-US" sz="2800" dirty="0" smtClean="0">
                <a:solidFill>
                  <a:srgbClr val="1F497D"/>
                </a:solidFill>
              </a:rPr>
              <a:t>thers:</a:t>
            </a:r>
            <a:r>
              <a:rPr lang="en-US" sz="2800" dirty="0">
                <a:solidFill>
                  <a:srgbClr val="1F497D"/>
                </a:solidFill>
              </a:rPr>
              <a:t>		</a:t>
            </a:r>
            <a:r>
              <a:rPr lang="en-US" sz="2800" dirty="0" err="1" smtClean="0">
                <a:solidFill>
                  <a:srgbClr val="1F497D"/>
                </a:solidFill>
              </a:rPr>
              <a:t>többi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érdekelt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félre</a:t>
            </a:r>
            <a:r>
              <a:rPr lang="en-US" sz="2800" dirty="0" smtClean="0">
                <a:solidFill>
                  <a:srgbClr val="1F497D"/>
                </a:solidFill>
              </a:rPr>
              <a:t> 										</a:t>
            </a:r>
            <a:r>
              <a:rPr lang="en-US" sz="2800" dirty="0" err="1" smtClean="0">
                <a:solidFill>
                  <a:srgbClr val="1F497D"/>
                </a:solidFill>
              </a:rPr>
              <a:t>vonatkozó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elemzés</a:t>
            </a:r>
            <a:r>
              <a:rPr lang="en-US" sz="2800" dirty="0" smtClean="0">
                <a:solidFill>
                  <a:srgbClr val="1F497D"/>
                </a:solidFill>
              </a:rPr>
              <a:t>)</a:t>
            </a:r>
            <a:endParaRPr lang="en-US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A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vevő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hangja</a:t>
            </a:r>
            <a:endParaRPr lang="en-US" sz="3200" b="1" dirty="0" smtClean="0">
              <a:solidFill>
                <a:schemeClr val="tx2"/>
              </a:solidFill>
              <a:cs typeface="Bauhaus 93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01854"/>
              </p:ext>
            </p:extLst>
          </p:nvPr>
        </p:nvGraphicFramePr>
        <p:xfrm>
          <a:off x="50800" y="833577"/>
          <a:ext cx="9055100" cy="5644920"/>
        </p:xfrm>
        <a:graphic>
          <a:graphicData uri="http://schemas.openxmlformats.org/drawingml/2006/table">
            <a:tbl>
              <a:tblPr/>
              <a:tblGrid>
                <a:gridCol w="1811020"/>
                <a:gridCol w="1811020"/>
                <a:gridCol w="1811020"/>
                <a:gridCol w="1811020"/>
                <a:gridCol w="1811020"/>
              </a:tblGrid>
              <a:tr h="21945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VOC-Voice of the customer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Elvárás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Magyarázat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CTQ 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Definíció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Mérés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5546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Gyors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árajánlatadás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Gyors kimenő árajánlatkérés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Várakozási idő 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Kimenő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árajánlatkéréstől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beérkezésig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eltelt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idő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heti rendszeresség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gyors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visszajelzés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Várakozási idő 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beérkezett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árajánlat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vevői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ajánlat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kiküldése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közötti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időtartam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heti rendszeresség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7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Szakszerű tájékoztatás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 termékekkel kapcsolatos szakmai támogatás nyújtása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Vevői elégedettség a tájékoztatás színvonalával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 vevő tájékoztatása és a termék valódi megfelelése az elvárásoknak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Éves vevői elégedettség mérés 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Versenyképes ár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 piaci versenytársak áránál jobb árszint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Ár / konkurencia ár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Éves vevői elégedettség mérés a konkurenciához képest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szabványnak/specifikációnak való megfelelés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specifikációnak megfelelő/szabványos termék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vevői minőség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dokumentált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szabványtól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specifi-kációtól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eltéréssel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érintett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kötőelemek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száma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az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összes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kiszállított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kötőelem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számával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Reklamációk kimutatása havi rendszerességgel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rövid szállítási határidő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gyors szállítás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Várakozási idő 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kimenő megrendeléstől a kiszállításig eltelt idő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heti rendszeresség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Külső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vevők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száma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: 335</a:t>
                      </a:r>
                    </a:p>
                  </a:txBody>
                  <a:tcPr marL="12014" marR="12014" marT="12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Az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üzlet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hangja</a:t>
            </a:r>
            <a:endParaRPr lang="en-US" sz="3200" b="1" dirty="0" smtClean="0">
              <a:solidFill>
                <a:schemeClr val="tx2"/>
              </a:solidFill>
              <a:cs typeface="Bauhaus 93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2613"/>
              </p:ext>
            </p:extLst>
          </p:nvPr>
        </p:nvGraphicFramePr>
        <p:xfrm>
          <a:off x="63045" y="825501"/>
          <a:ext cx="9004755" cy="5576114"/>
        </p:xfrm>
        <a:graphic>
          <a:graphicData uri="http://schemas.openxmlformats.org/drawingml/2006/table">
            <a:tbl>
              <a:tblPr/>
              <a:tblGrid>
                <a:gridCol w="1800951"/>
                <a:gridCol w="1800951"/>
                <a:gridCol w="1800951"/>
                <a:gridCol w="1800951"/>
                <a:gridCol w="1800951"/>
              </a:tblGrid>
              <a:tr h="2142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VOB-Voice of the business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Elvárás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Magyarázat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CTQ 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Definíció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Mérés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0259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Nettó árbevétel növekedés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forgalom növelés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stabil cégműködés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az értékesített termékek és áruk, illetve teljesített szolgáltatások általános forgalmi adó nélkül számított ellenértéke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heti rendszeresség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készletforgási sebesség fenntartása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milyen gyorsan adja és veszi a készleteit egy bizonyos idöintervallumon belul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készletforgási sebesség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árbevétel osztva a készlettel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havi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rendszeresség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Gyártó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tevékenység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növekvő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részesedése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az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árbevételből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bevonatolt kötöelemek nagyobb arányú értékesítése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bevonatolt kötőelemek népszerűsítése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bevonatolt kötőelemek forgalma osztva teljes forgalommal, százalékban kifejezve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havi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rendszeresség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vevőszám növekedés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vevőkör bővítése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stabil cégműködés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partnerek száma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heti rendszeresség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6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Vevői minőség javulása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vevői igények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vevői elégedettség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dokumentált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szabványtól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specifiká-ciótól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eltéréssel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érintett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kötőelemek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tételszáma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osztva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az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összes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kiszállított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kötőelem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tételszámával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százalékban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kifejezve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Éves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vevői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elégedettség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mérés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Ügyvezetés</a:t>
                      </a:r>
                      <a:endParaRPr lang="en-US" sz="14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11966" marR="11966" marT="11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A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többi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érdekelt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hangja</a:t>
            </a:r>
            <a:endParaRPr lang="en-US" sz="3200" b="1" dirty="0" smtClean="0">
              <a:solidFill>
                <a:schemeClr val="tx2"/>
              </a:solidFill>
              <a:cs typeface="Bauhaus 93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211018"/>
              </p:ext>
            </p:extLst>
          </p:nvPr>
        </p:nvGraphicFramePr>
        <p:xfrm>
          <a:off x="50347" y="819409"/>
          <a:ext cx="9042855" cy="5642555"/>
        </p:xfrm>
        <a:graphic>
          <a:graphicData uri="http://schemas.openxmlformats.org/drawingml/2006/table">
            <a:tbl>
              <a:tblPr/>
              <a:tblGrid>
                <a:gridCol w="1808571"/>
                <a:gridCol w="2190545"/>
                <a:gridCol w="1426597"/>
                <a:gridCol w="2372413"/>
                <a:gridCol w="1244729"/>
              </a:tblGrid>
              <a:tr h="2170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VOO-Voice of the others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Elvárás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Magyarázat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CTQ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Definíció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Mérés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3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MOQ-minimum rendelhető mennyiség figyelembe vétele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minimum mennyiség megrendelése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egységcsomagok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Saját cikkszám használata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beszállító által nyilvántartott termékkód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nyomonkövetés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Célár megadása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mekkora összegért szeretnénk beszerezni az adott terméket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n/a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Rajz/specifikáció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specifikációnak megfelelő/szabványos termék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beszállítói minőség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dokumentált szabványtól/specifikációtól eltéréssel érintett kötőelemek száma osztva az összes beszállított kötőelem számával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Reklamációk kimutatása havi rendszerességgel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Fizetési határidő betartása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pontos, időbeni fizetés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könyvelés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bejövő számlák értéke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BSC heti rendszeresség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Környezetvédelmi előírásoknak való megfelelés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környezetvédelmi előírások betartása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Nemmegfelelősé-gek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száma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Olyan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céltudatos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emberi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tevékenység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amelynek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célja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az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ember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ipari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tevékenységéből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származó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káros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következmények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kiküszöbölése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megelőzése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időszakos és éves belső és külső auditok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Munkabiztonsági előírásoknak való megfelelés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miunkabiztonsági előírások betartása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munkavédelem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Egészséges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munkakörülmények</a:t>
                      </a:r>
                      <a:r>
                        <a:rPr lang="en-US" sz="14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biztosítása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fejlesztése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belső</a:t>
                      </a:r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és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külső</a:t>
                      </a:r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auditok</a:t>
                      </a:r>
                      <a:endParaRPr lang="en-US" sz="1400" b="0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Külső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szolgáltatók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száma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: </a:t>
                      </a:r>
                      <a:r>
                        <a:rPr lang="en-US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515,</a:t>
                      </a:r>
                      <a:r>
                        <a:rPr lang="en-US" sz="14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szomszédos</a:t>
                      </a:r>
                      <a:r>
                        <a:rPr lang="en-US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cégek</a:t>
                      </a:r>
                      <a:r>
                        <a:rPr lang="en-US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400" b="1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hatóságok</a:t>
                      </a:r>
                      <a:endParaRPr lang="en-US" sz="14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Folyamatok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behatárolása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- SIPOC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787400"/>
            <a:ext cx="88519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4.4.1</a:t>
            </a:r>
            <a:r>
              <a:rPr lang="en-US" sz="2400" dirty="0" smtClean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minőségirányítási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rendszer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folymatait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úgy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kell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kialakítani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hogy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minden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esetben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meghatározott</a:t>
            </a:r>
            <a:r>
              <a:rPr lang="en-US" sz="2400" dirty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folyamatok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bemenete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kimenete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és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egymáshoz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kapcsolódási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pontjaik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700" y="2044700"/>
            <a:ext cx="2286000" cy="381000"/>
            <a:chOff x="3467100" y="2527300"/>
            <a:chExt cx="2286000" cy="381000"/>
          </a:xfrm>
        </p:grpSpPr>
        <p:sp>
          <p:nvSpPr>
            <p:cNvPr id="6" name="Rounded Rectangle 5"/>
            <p:cNvSpPr/>
            <p:nvPr/>
          </p:nvSpPr>
          <p:spPr>
            <a:xfrm>
              <a:off x="3467100" y="2578100"/>
              <a:ext cx="2286000" cy="330200"/>
            </a:xfrm>
            <a:prstGeom prst="round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>
                  <a:lumMod val="50000"/>
                  <a:lumOff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7900" y="2527300"/>
              <a:ext cx="215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127000">
                <a:bevelT w="38100" prst="relaxedInset"/>
              </a:sp3d>
            </a:bodyPr>
            <a:lstStyle/>
            <a:p>
              <a:r>
                <a:rPr lang="en-US" dirty="0" err="1" smtClean="0">
                  <a:latin typeface="Britannic Bold"/>
                  <a:cs typeface="Britannic Bold"/>
                </a:rPr>
                <a:t>Metrikont</a:t>
              </a:r>
              <a:r>
                <a:rPr lang="en-US" dirty="0" smtClean="0">
                  <a:latin typeface="Britannic Bold"/>
                  <a:cs typeface="Britannic Bold"/>
                </a:rPr>
                <a:t> </a:t>
              </a:r>
              <a:r>
                <a:rPr lang="en-US" dirty="0" err="1" smtClean="0">
                  <a:latin typeface="Britannic Bold"/>
                  <a:cs typeface="Britannic Bold"/>
                </a:rPr>
                <a:t>Megoldás</a:t>
              </a:r>
              <a:endParaRPr lang="en-US" dirty="0">
                <a:latin typeface="Britannic Bold"/>
                <a:cs typeface="Britannic Bold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0500" y="25273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1F497D"/>
                </a:solidFill>
              </a:rPr>
              <a:t>S</a:t>
            </a:r>
            <a:r>
              <a:rPr lang="en-US" sz="2800" dirty="0" smtClean="0">
                <a:solidFill>
                  <a:srgbClr val="1F497D"/>
                </a:solidFill>
              </a:rPr>
              <a:t>upplier </a:t>
            </a:r>
            <a:r>
              <a:rPr lang="en-US" sz="2800" b="1" u="sng" dirty="0">
                <a:solidFill>
                  <a:srgbClr val="1F497D"/>
                </a:solidFill>
              </a:rPr>
              <a:t>I</a:t>
            </a:r>
            <a:r>
              <a:rPr lang="en-US" sz="2800" dirty="0" smtClean="0">
                <a:solidFill>
                  <a:srgbClr val="1F497D"/>
                </a:solidFill>
              </a:rPr>
              <a:t>nput </a:t>
            </a:r>
            <a:r>
              <a:rPr lang="en-US" sz="2800" b="1" u="sng" dirty="0">
                <a:solidFill>
                  <a:srgbClr val="1F497D"/>
                </a:solidFill>
              </a:rPr>
              <a:t>P</a:t>
            </a:r>
            <a:r>
              <a:rPr lang="en-US" sz="2800" dirty="0" smtClean="0">
                <a:solidFill>
                  <a:srgbClr val="1F497D"/>
                </a:solidFill>
              </a:rPr>
              <a:t>rocess </a:t>
            </a:r>
            <a:r>
              <a:rPr lang="en-US" sz="2800" b="1" u="sng" dirty="0">
                <a:solidFill>
                  <a:srgbClr val="1F497D"/>
                </a:solidFill>
              </a:rPr>
              <a:t>O</a:t>
            </a:r>
            <a:r>
              <a:rPr lang="en-US" sz="2800" dirty="0" smtClean="0">
                <a:solidFill>
                  <a:srgbClr val="1F497D"/>
                </a:solidFill>
              </a:rPr>
              <a:t>utput </a:t>
            </a:r>
            <a:r>
              <a:rPr lang="en-US" sz="2800" b="1" u="sng" dirty="0">
                <a:solidFill>
                  <a:srgbClr val="1F497D"/>
                </a:solidFill>
              </a:rPr>
              <a:t>C</a:t>
            </a:r>
            <a:r>
              <a:rPr lang="en-US" sz="2800" dirty="0" smtClean="0">
                <a:solidFill>
                  <a:srgbClr val="1F497D"/>
                </a:solidFill>
              </a:rPr>
              <a:t>ustomer analysis</a:t>
            </a:r>
          </a:p>
          <a:p>
            <a:r>
              <a:rPr lang="en-US" sz="2800" dirty="0" err="1" smtClean="0">
                <a:solidFill>
                  <a:srgbClr val="1F497D"/>
                </a:solidFill>
              </a:rPr>
              <a:t>Szállító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bemenet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folyamat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kimenet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vevő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elemzés</a:t>
            </a:r>
            <a:endParaRPr lang="en-US" sz="2800" dirty="0">
              <a:solidFill>
                <a:srgbClr val="1F497D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95600" y="3517900"/>
            <a:ext cx="1054100" cy="749300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u-HU" dirty="0">
              <a:latin typeface="Calibri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257800" y="4203700"/>
            <a:ext cx="1054100" cy="749300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u-HU" dirty="0">
              <a:latin typeface="Calibri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620000" y="4889500"/>
            <a:ext cx="1054100" cy="749300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u-HU" dirty="0">
              <a:latin typeface="Calibri" pitchFamily="34" charset="0"/>
            </a:endParaRPr>
          </a:p>
        </p:txBody>
      </p:sp>
      <p:graphicFrame>
        <p:nvGraphicFramePr>
          <p:cNvPr id="13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640944"/>
              </p:ext>
            </p:extLst>
          </p:nvPr>
        </p:nvGraphicFramePr>
        <p:xfrm>
          <a:off x="6221413" y="4425950"/>
          <a:ext cx="13811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Klip" r:id="rId4" imgW="4309920" imgH="2809800" progId="MS_ClipArt_Gallery.2">
                  <p:embed/>
                </p:oleObj>
              </mc:Choice>
              <mc:Fallback>
                <p:oleObj name="Klip" r:id="rId4" imgW="4309920" imgH="2809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4425950"/>
                        <a:ext cx="13811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39938"/>
              </p:ext>
            </p:extLst>
          </p:nvPr>
        </p:nvGraphicFramePr>
        <p:xfrm>
          <a:off x="3859213" y="3740150"/>
          <a:ext cx="13811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Klip" r:id="rId6" imgW="4309920" imgH="2809800" progId="MS_ClipArt_Gallery.2">
                  <p:embed/>
                </p:oleObj>
              </mc:Choice>
              <mc:Fallback>
                <p:oleObj name="Klip" r:id="rId6" imgW="4309920" imgH="2809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3740150"/>
                        <a:ext cx="13811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/>
          <p:cNvSpPr txBox="1">
            <a:spLocks/>
          </p:cNvSpPr>
          <p:nvPr/>
        </p:nvSpPr>
        <p:spPr>
          <a:xfrm>
            <a:off x="190500" y="4936331"/>
            <a:ext cx="8305800" cy="1477169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600" dirty="0" smtClean="0">
                <a:solidFill>
                  <a:srgbClr val="1F497D"/>
                </a:solidFill>
              </a:rPr>
              <a:t>Ki kapja meg az én munkám eredményét?</a:t>
            </a:r>
          </a:p>
          <a:p>
            <a:pPr algn="l"/>
            <a:r>
              <a:rPr lang="hu-HU" sz="2600" dirty="0" smtClean="0">
                <a:solidFill>
                  <a:srgbClr val="1F497D"/>
                </a:solidFill>
              </a:rPr>
              <a:t>Mik az ő elvárásai?</a:t>
            </a:r>
          </a:p>
          <a:p>
            <a:pPr algn="l"/>
            <a:r>
              <a:rPr lang="hu-HU" sz="2600" dirty="0" smtClean="0">
                <a:solidFill>
                  <a:srgbClr val="1F497D"/>
                </a:solidFill>
              </a:rPr>
              <a:t>Hogyan fogom kielégíteni ezeket az elvárásokat? </a:t>
            </a:r>
          </a:p>
        </p:txBody>
      </p:sp>
    </p:spTree>
    <p:extLst>
      <p:ext uri="{BB962C8B-B14F-4D97-AF65-F5344CB8AC3E}">
        <p14:creationId xmlns:p14="http://schemas.microsoft.com/office/powerpoint/2010/main" val="28565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SIPOC (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részlet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888928"/>
            <a:ext cx="9004300" cy="539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947" y="2831642"/>
            <a:ext cx="6844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  <a:cs typeface="Bauhaus 93"/>
              </a:rPr>
              <a:t>KÖSZÖNJÜK A FIGYELMET !</a:t>
            </a:r>
          </a:p>
        </p:txBody>
      </p:sp>
    </p:spTree>
    <p:extLst>
      <p:ext uri="{BB962C8B-B14F-4D97-AF65-F5344CB8AC3E}">
        <p14:creationId xmlns:p14="http://schemas.microsoft.com/office/powerpoint/2010/main" val="6275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Metrikont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: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kik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vagyunk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?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52980" y="4009851"/>
            <a:ext cx="7401272" cy="2232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églalap 11"/>
          <p:cNvSpPr/>
          <p:nvPr/>
        </p:nvSpPr>
        <p:spPr>
          <a:xfrm>
            <a:off x="4653616" y="337292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dirty="0">
                <a:solidFill>
                  <a:prstClr val="white"/>
                </a:solidFill>
              </a:rPr>
              <a:t>2014</a:t>
            </a:r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9850" y="1066542"/>
            <a:ext cx="1786721" cy="11881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1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4636" y="2391962"/>
            <a:ext cx="1757148" cy="1169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6" name="Egyenes összekötő 20"/>
          <p:cNvCxnSpPr/>
          <p:nvPr/>
        </p:nvCxnSpPr>
        <p:spPr>
          <a:xfrm>
            <a:off x="0" y="3838576"/>
            <a:ext cx="91652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6"/>
          <p:cNvSpPr txBox="1"/>
          <p:nvPr/>
        </p:nvSpPr>
        <p:spPr>
          <a:xfrm>
            <a:off x="4833872" y="4671918"/>
            <a:ext cx="3354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r>
              <a:rPr lang="hu-HU" sz="2400" b="1" dirty="0" smtClean="0"/>
              <a:t>agykereskedelmi raktár</a:t>
            </a:r>
            <a:endParaRPr lang="hu-HU" sz="2400" b="1" dirty="0"/>
          </a:p>
        </p:txBody>
      </p:sp>
      <p:sp>
        <p:nvSpPr>
          <p:cNvPr id="19" name="Szövegdoboz 9"/>
          <p:cNvSpPr txBox="1"/>
          <p:nvPr/>
        </p:nvSpPr>
        <p:spPr>
          <a:xfrm>
            <a:off x="2580690" y="4593923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gyártócsarnok</a:t>
            </a:r>
          </a:p>
          <a:p>
            <a:r>
              <a:rPr lang="hu-HU" sz="2400" b="1" dirty="0" err="1" smtClean="0"/>
              <a:t>szortimentraktár</a:t>
            </a:r>
            <a:endParaRPr lang="hu-HU" sz="2400" b="1" dirty="0" smtClean="0"/>
          </a:p>
        </p:txBody>
      </p:sp>
      <p:sp>
        <p:nvSpPr>
          <p:cNvPr id="20" name="Szövegdoboz 12"/>
          <p:cNvSpPr txBox="1"/>
          <p:nvPr/>
        </p:nvSpPr>
        <p:spPr>
          <a:xfrm>
            <a:off x="1603509" y="4614252"/>
            <a:ext cx="85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iroda</a:t>
            </a:r>
            <a:endParaRPr lang="hu-HU" sz="2400" b="1" dirty="0"/>
          </a:p>
        </p:txBody>
      </p:sp>
      <p:sp>
        <p:nvSpPr>
          <p:cNvPr id="21" name="TextBox 20">
            <a:hlinkClick r:id="rId6" action="ppaction://hlinkfile"/>
          </p:cNvPr>
          <p:cNvSpPr txBox="1"/>
          <p:nvPr/>
        </p:nvSpPr>
        <p:spPr>
          <a:xfrm>
            <a:off x="126547" y="972364"/>
            <a:ext cx="65034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1F497D"/>
                </a:solidFill>
              </a:rPr>
              <a:t>Tevékenység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>
                <a:solidFill>
                  <a:srgbClr val="1F497D"/>
                </a:solidFill>
              </a:rPr>
              <a:t>	</a:t>
            </a:r>
            <a:r>
              <a:rPr lang="en-US" sz="2400" dirty="0" err="1" smtClean="0">
                <a:solidFill>
                  <a:srgbClr val="1F497D"/>
                </a:solidFill>
              </a:rPr>
              <a:t>kötőelem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nagykereskedelem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és</a:t>
            </a:r>
            <a:r>
              <a:rPr lang="en-US" sz="2400" dirty="0" smtClean="0">
                <a:solidFill>
                  <a:srgbClr val="1F497D"/>
                </a:solidFill>
              </a:rPr>
              <a:t> 					</a:t>
            </a:r>
            <a:r>
              <a:rPr lang="en-US" sz="2400" dirty="0" err="1" smtClean="0">
                <a:solidFill>
                  <a:srgbClr val="1F497D"/>
                </a:solidFill>
              </a:rPr>
              <a:t>bevonatolt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kötőelem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gyártás</a:t>
            </a:r>
            <a:endParaRPr lang="en-US" sz="2400" dirty="0" smtClean="0">
              <a:solidFill>
                <a:srgbClr val="1F497D"/>
              </a:solidFill>
            </a:endParaRP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Alapítás</a:t>
            </a:r>
            <a:r>
              <a:rPr lang="en-US" sz="2400" u="sng" dirty="0" smtClean="0">
                <a:solidFill>
                  <a:srgbClr val="1F497D"/>
                </a:solidFill>
              </a:rPr>
              <a:t> </a:t>
            </a:r>
            <a:r>
              <a:rPr lang="en-US" sz="2400" u="sng" dirty="0" err="1" smtClean="0">
                <a:solidFill>
                  <a:srgbClr val="1F497D"/>
                </a:solidFill>
              </a:rPr>
              <a:t>éve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 smtClean="0">
                <a:solidFill>
                  <a:srgbClr val="1F497D"/>
                </a:solidFill>
              </a:rPr>
              <a:t>	1997</a:t>
            </a:r>
            <a:endParaRPr lang="en-US" sz="2400" u="sng" dirty="0" smtClean="0">
              <a:solidFill>
                <a:srgbClr val="1F497D"/>
              </a:solidFill>
            </a:endParaRP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Létszám</a:t>
            </a:r>
            <a:r>
              <a:rPr lang="en-US" sz="2400" u="sng" dirty="0" smtClean="0">
                <a:solidFill>
                  <a:srgbClr val="1F497D"/>
                </a:solidFill>
              </a:rPr>
              <a:t>: </a:t>
            </a:r>
            <a:r>
              <a:rPr lang="en-US" sz="2400" dirty="0" smtClean="0">
                <a:solidFill>
                  <a:srgbClr val="1F497D"/>
                </a:solidFill>
              </a:rPr>
              <a:t>		17 </a:t>
            </a:r>
            <a:r>
              <a:rPr lang="en-US" sz="2400" dirty="0" err="1" smtClean="0">
                <a:solidFill>
                  <a:srgbClr val="1F497D"/>
                </a:solidFill>
              </a:rPr>
              <a:t>fő</a:t>
            </a:r>
            <a:endParaRPr lang="en-US" sz="2400" dirty="0" smtClean="0">
              <a:solidFill>
                <a:srgbClr val="1F497D"/>
              </a:solidFill>
            </a:endParaRPr>
          </a:p>
          <a:p>
            <a:r>
              <a:rPr lang="en-US" sz="2400" u="sng" dirty="0" err="1">
                <a:solidFill>
                  <a:srgbClr val="1F497D"/>
                </a:solidFill>
              </a:rPr>
              <a:t>Á</a:t>
            </a:r>
            <a:r>
              <a:rPr lang="en-US" sz="2400" u="sng" dirty="0" err="1" smtClean="0">
                <a:solidFill>
                  <a:srgbClr val="1F497D"/>
                </a:solidFill>
              </a:rPr>
              <a:t>rbevétel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 smtClean="0">
                <a:solidFill>
                  <a:srgbClr val="1F497D"/>
                </a:solidFill>
              </a:rPr>
              <a:t>		</a:t>
            </a:r>
            <a:r>
              <a:rPr lang="hu-HU" sz="2400" dirty="0" smtClean="0">
                <a:solidFill>
                  <a:srgbClr val="1F497D"/>
                </a:solidFill>
              </a:rPr>
              <a:t>402 </a:t>
            </a:r>
            <a:r>
              <a:rPr lang="en-US" sz="2400" dirty="0" err="1" smtClean="0">
                <a:solidFill>
                  <a:srgbClr val="1F497D"/>
                </a:solidFill>
              </a:rPr>
              <a:t>MFt</a:t>
            </a:r>
            <a:r>
              <a:rPr lang="en-US" sz="2400" dirty="0" smtClean="0">
                <a:solidFill>
                  <a:srgbClr val="1F497D"/>
                </a:solidFill>
              </a:rPr>
              <a:t> (2015)</a:t>
            </a: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Alapterület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 smtClean="0">
                <a:solidFill>
                  <a:srgbClr val="1F497D"/>
                </a:solidFill>
              </a:rPr>
              <a:t>	1100 m2</a:t>
            </a: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Tulajdonlás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 smtClean="0">
                <a:solidFill>
                  <a:srgbClr val="1F497D"/>
                </a:solidFill>
              </a:rPr>
              <a:t>	100%-ban </a:t>
            </a:r>
            <a:r>
              <a:rPr lang="en-US" sz="2400" dirty="0" err="1" smtClean="0">
                <a:solidFill>
                  <a:srgbClr val="1F497D"/>
                </a:solidFill>
              </a:rPr>
              <a:t>magyar</a:t>
            </a:r>
            <a:endParaRPr lang="en-US" sz="2400" u="sng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Melior Consulting</a:t>
            </a:r>
          </a:p>
        </p:txBody>
      </p:sp>
      <p:pic>
        <p:nvPicPr>
          <p:cNvPr id="2" name="Picture 1" descr="9690086-Laurel-wreath--Stock-Phot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9" t="2244" r="18910" b="37179"/>
          <a:stretch/>
        </p:blipFill>
        <p:spPr>
          <a:xfrm>
            <a:off x="393700" y="1016000"/>
            <a:ext cx="1409230" cy="1358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300" y="1270000"/>
            <a:ext cx="73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</a:p>
          <a:p>
            <a:pPr algn="ctr"/>
            <a:r>
              <a:rPr lang="en-US" dirty="0" err="1" smtClean="0"/>
              <a:t>év</a:t>
            </a:r>
            <a:endParaRPr lang="en-US" dirty="0"/>
          </a:p>
        </p:txBody>
      </p:sp>
      <p:sp>
        <p:nvSpPr>
          <p:cNvPr id="5" name="TextBox 4">
            <a:hlinkClick r:id="rId3" action="ppaction://hlinkfile"/>
          </p:cNvPr>
          <p:cNvSpPr txBox="1"/>
          <p:nvPr/>
        </p:nvSpPr>
        <p:spPr>
          <a:xfrm>
            <a:off x="2425700" y="1206500"/>
            <a:ext cx="414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F497D"/>
                </a:solidFill>
              </a:rPr>
              <a:t>Tíz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éve</a:t>
            </a:r>
            <a:r>
              <a:rPr lang="en-US" sz="2800" b="1" dirty="0" smtClean="0">
                <a:solidFill>
                  <a:srgbClr val="1F497D"/>
                </a:solidFill>
              </a:rPr>
              <a:t> a </a:t>
            </a:r>
            <a:r>
              <a:rPr lang="en-US" sz="2800" b="1" dirty="0" err="1" smtClean="0">
                <a:solidFill>
                  <a:srgbClr val="1F497D"/>
                </a:solidFill>
              </a:rPr>
              <a:t>magyar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termelés</a:t>
            </a:r>
            <a:endParaRPr lang="en-US" sz="2800" b="1" dirty="0">
              <a:solidFill>
                <a:srgbClr val="1F497D"/>
              </a:solidFill>
            </a:endParaRPr>
          </a:p>
          <a:p>
            <a:r>
              <a:rPr lang="en-US" sz="2800" b="1" dirty="0" err="1" smtClean="0">
                <a:solidFill>
                  <a:srgbClr val="1F497D"/>
                </a:solidFill>
              </a:rPr>
              <a:t>és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logisztika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szolgálatában</a:t>
            </a:r>
            <a:endParaRPr lang="en-US" sz="2800" b="1" dirty="0" smtClean="0">
              <a:solidFill>
                <a:srgbClr val="1F497D"/>
              </a:solidFill>
            </a:endParaRPr>
          </a:p>
        </p:txBody>
      </p:sp>
      <p:pic>
        <p:nvPicPr>
          <p:cNvPr id="6" name="Picture 5" descr="9690086-Laurel-wreath--Stock-Phot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9" t="2244" r="18910" b="37179"/>
          <a:stretch/>
        </p:blipFill>
        <p:spPr>
          <a:xfrm>
            <a:off x="6908800" y="1028700"/>
            <a:ext cx="1409230" cy="1358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64400" y="1282700"/>
            <a:ext cx="73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</a:p>
          <a:p>
            <a:pPr algn="ctr"/>
            <a:r>
              <a:rPr lang="en-US" dirty="0" err="1" smtClean="0"/>
              <a:t>év</a:t>
            </a:r>
            <a:endParaRPr lang="en-US" dirty="0"/>
          </a:p>
        </p:txBody>
      </p:sp>
      <p:sp>
        <p:nvSpPr>
          <p:cNvPr id="8" name="TextBox 7">
            <a:hlinkClick r:id="rId3" action="ppaction://hlinkfile"/>
          </p:cNvPr>
          <p:cNvSpPr txBox="1"/>
          <p:nvPr/>
        </p:nvSpPr>
        <p:spPr>
          <a:xfrm>
            <a:off x="304347" y="2623364"/>
            <a:ext cx="83824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1F497D"/>
                </a:solidFill>
              </a:rPr>
              <a:t>Tevékenység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>
                <a:solidFill>
                  <a:srgbClr val="1F497D"/>
                </a:solidFill>
              </a:rPr>
              <a:t>	</a:t>
            </a:r>
            <a:r>
              <a:rPr lang="en-US" sz="2400" dirty="0" err="1" smtClean="0">
                <a:solidFill>
                  <a:srgbClr val="1F497D"/>
                </a:solidFill>
              </a:rPr>
              <a:t>operatív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hatékonyságfejlesztés</a:t>
            </a:r>
            <a:r>
              <a:rPr lang="en-US" sz="2400" dirty="0" smtClean="0">
                <a:solidFill>
                  <a:srgbClr val="1F497D"/>
                </a:solidFill>
              </a:rPr>
              <a:t>, lean </a:t>
            </a:r>
            <a:r>
              <a:rPr lang="en-US" sz="2400" dirty="0" err="1" smtClean="0">
                <a:solidFill>
                  <a:srgbClr val="1F497D"/>
                </a:solidFill>
              </a:rPr>
              <a:t>bevezetés</a:t>
            </a:r>
            <a:r>
              <a:rPr lang="en-US" sz="2400" dirty="0" smtClean="0">
                <a:solidFill>
                  <a:srgbClr val="1F497D"/>
                </a:solidFill>
              </a:rPr>
              <a:t> 					</a:t>
            </a:r>
            <a:r>
              <a:rPr lang="en-US" sz="2400" dirty="0" err="1" smtClean="0">
                <a:solidFill>
                  <a:srgbClr val="1F497D"/>
                </a:solidFill>
              </a:rPr>
              <a:t>támogatás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minőségügyi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és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műszaki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tanácsadás</a:t>
            </a:r>
            <a:endParaRPr lang="en-US" sz="2400" dirty="0" smtClean="0">
              <a:solidFill>
                <a:srgbClr val="1F497D"/>
              </a:solidFill>
            </a:endParaRP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Iparágak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>
                <a:solidFill>
                  <a:srgbClr val="1F497D"/>
                </a:solidFill>
              </a:rPr>
              <a:t>	</a:t>
            </a:r>
            <a:r>
              <a:rPr lang="en-US" sz="2400" dirty="0" smtClean="0">
                <a:solidFill>
                  <a:srgbClr val="1F497D"/>
                </a:solidFill>
              </a:rPr>
              <a:t>	</a:t>
            </a:r>
            <a:r>
              <a:rPr lang="en-US" sz="2400" dirty="0" err="1" smtClean="0">
                <a:solidFill>
                  <a:srgbClr val="1F497D"/>
                </a:solidFill>
              </a:rPr>
              <a:t>gépipar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elektronikai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ipar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gyógyszeripar</a:t>
            </a:r>
            <a:r>
              <a:rPr lang="en-US" sz="2400" dirty="0" smtClean="0">
                <a:solidFill>
                  <a:srgbClr val="1F497D"/>
                </a:solidFill>
              </a:rPr>
              <a:t>, 						</a:t>
            </a:r>
            <a:r>
              <a:rPr lang="en-US" sz="2400" dirty="0" err="1" smtClean="0">
                <a:solidFill>
                  <a:srgbClr val="1F497D"/>
                </a:solidFill>
              </a:rPr>
              <a:t>élelmiszeripar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textilipar</a:t>
            </a:r>
            <a:endParaRPr lang="en-US" sz="2400" u="sng" dirty="0" smtClean="0">
              <a:solidFill>
                <a:srgbClr val="1F497D"/>
              </a:solidFill>
            </a:endParaRP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Létszám</a:t>
            </a:r>
            <a:r>
              <a:rPr lang="en-US" sz="2400" u="sng" dirty="0" smtClean="0">
                <a:solidFill>
                  <a:srgbClr val="1F497D"/>
                </a:solidFill>
              </a:rPr>
              <a:t>: </a:t>
            </a:r>
            <a:r>
              <a:rPr lang="en-US" sz="2400" dirty="0" smtClean="0">
                <a:solidFill>
                  <a:srgbClr val="1F497D"/>
                </a:solidFill>
              </a:rPr>
              <a:t>	</a:t>
            </a:r>
            <a:r>
              <a:rPr lang="en-US" sz="2400" dirty="0">
                <a:solidFill>
                  <a:srgbClr val="1F497D"/>
                </a:solidFill>
              </a:rPr>
              <a:t>	</a:t>
            </a:r>
            <a:r>
              <a:rPr lang="en-US" sz="2400" dirty="0" smtClean="0">
                <a:solidFill>
                  <a:srgbClr val="1F497D"/>
                </a:solidFill>
              </a:rPr>
              <a:t>4 </a:t>
            </a:r>
            <a:r>
              <a:rPr lang="en-US" sz="2400" dirty="0" err="1" smtClean="0">
                <a:solidFill>
                  <a:srgbClr val="1F497D"/>
                </a:solidFill>
              </a:rPr>
              <a:t>fő</a:t>
            </a:r>
            <a:endParaRPr lang="en-US" sz="2400" dirty="0" smtClean="0">
              <a:solidFill>
                <a:srgbClr val="1F497D"/>
              </a:solidFill>
            </a:endParaRP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Ügyfélkör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 smtClean="0">
                <a:solidFill>
                  <a:srgbClr val="1F497D"/>
                </a:solidFill>
              </a:rPr>
              <a:t>		15-5000 </a:t>
            </a:r>
            <a:r>
              <a:rPr lang="en-US" sz="2400" dirty="0" err="1" smtClean="0">
                <a:solidFill>
                  <a:srgbClr val="1F497D"/>
                </a:solidFill>
              </a:rPr>
              <a:t>fős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cégek</a:t>
            </a:r>
            <a:r>
              <a:rPr lang="en-US" sz="2400" dirty="0" smtClean="0">
                <a:solidFill>
                  <a:srgbClr val="1F497D"/>
                </a:solidFill>
              </a:rPr>
              <a:t> (</a:t>
            </a:r>
            <a:r>
              <a:rPr lang="en-US" sz="2400" dirty="0" err="1" smtClean="0">
                <a:solidFill>
                  <a:srgbClr val="1F497D"/>
                </a:solidFill>
              </a:rPr>
              <a:t>több</a:t>
            </a:r>
            <a:r>
              <a:rPr lang="en-US" sz="2400" dirty="0" smtClean="0">
                <a:solidFill>
                  <a:srgbClr val="1F497D"/>
                </a:solidFill>
              </a:rPr>
              <a:t>, mint 60 </a:t>
            </a:r>
            <a:r>
              <a:rPr lang="en-US" sz="2400" dirty="0" err="1" smtClean="0">
                <a:solidFill>
                  <a:srgbClr val="1F497D"/>
                </a:solidFill>
              </a:rPr>
              <a:t>cég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indulás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óta</a:t>
            </a:r>
            <a:r>
              <a:rPr lang="en-US" sz="2400" dirty="0" smtClean="0">
                <a:solidFill>
                  <a:srgbClr val="1F497D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1F497D"/>
                </a:solidFill>
              </a:rPr>
              <a:t>				A </a:t>
            </a:r>
            <a:r>
              <a:rPr lang="en-US" sz="2400" dirty="0" err="1" smtClean="0">
                <a:solidFill>
                  <a:srgbClr val="1F497D"/>
                </a:solidFill>
              </a:rPr>
              <a:t>Metrikont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partnere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smtClean="0">
                <a:solidFill>
                  <a:srgbClr val="1F497D"/>
                </a:solidFill>
              </a:rPr>
              <a:t>2007 </a:t>
            </a:r>
            <a:r>
              <a:rPr lang="en-US" sz="2400" dirty="0" err="1" smtClean="0">
                <a:solidFill>
                  <a:srgbClr val="1F497D"/>
                </a:solidFill>
              </a:rPr>
              <a:t>óta</a:t>
            </a:r>
            <a:r>
              <a:rPr lang="en-US" sz="2400" dirty="0" smtClean="0">
                <a:solidFill>
                  <a:srgbClr val="1F497D"/>
                </a:solidFill>
              </a:rPr>
              <a:t>.</a:t>
            </a:r>
          </a:p>
          <a:p>
            <a:r>
              <a:rPr lang="en-US" sz="2400" u="sng" dirty="0" err="1" smtClean="0">
                <a:solidFill>
                  <a:srgbClr val="1F497D"/>
                </a:solidFill>
              </a:rPr>
              <a:t>Székhely</a:t>
            </a:r>
            <a:r>
              <a:rPr lang="en-US" sz="2400" u="sng" dirty="0" smtClean="0">
                <a:solidFill>
                  <a:srgbClr val="1F497D"/>
                </a:solidFill>
              </a:rPr>
              <a:t>:</a:t>
            </a:r>
            <a:r>
              <a:rPr lang="en-US" sz="2400" dirty="0" smtClean="0">
                <a:solidFill>
                  <a:srgbClr val="1F497D"/>
                </a:solidFill>
              </a:rPr>
              <a:t>		Szombathely</a:t>
            </a:r>
            <a:endParaRPr lang="en-US" sz="2400" u="sng" dirty="0" smtClean="0">
              <a:solidFill>
                <a:srgbClr val="1F497D"/>
              </a:solidFill>
            </a:endParaRPr>
          </a:p>
        </p:txBody>
      </p:sp>
      <p:sp>
        <p:nvSpPr>
          <p:cNvPr id="9" name="TextBox 8">
            <a:hlinkClick r:id="rId3" action="ppaction://hlinkfile"/>
          </p:cNvPr>
          <p:cNvSpPr txBox="1"/>
          <p:nvPr/>
        </p:nvSpPr>
        <p:spPr>
          <a:xfrm>
            <a:off x="2438400" y="5689600"/>
            <a:ext cx="414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1F497D"/>
                </a:solidFill>
              </a:rPr>
              <a:t>info@meliorconsulting.hu</a:t>
            </a:r>
            <a:endParaRPr lang="en-US" sz="28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Stratégia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előkészítés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- PEST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863600"/>
            <a:ext cx="885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</a:rPr>
              <a:t>4.1</a:t>
            </a:r>
            <a:r>
              <a:rPr lang="en-US" sz="2400" dirty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stratégiaalkotás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folyamatában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figyelembe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kell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venni</a:t>
            </a:r>
            <a:r>
              <a:rPr lang="en-US" sz="2400" dirty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céget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érő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külső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környezeti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hatásokat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is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" y="1739900"/>
            <a:ext cx="2286000" cy="381000"/>
            <a:chOff x="3467100" y="2527300"/>
            <a:chExt cx="2286000" cy="381000"/>
          </a:xfrm>
        </p:grpSpPr>
        <p:sp>
          <p:nvSpPr>
            <p:cNvPr id="6" name="Rounded Rectangle 5"/>
            <p:cNvSpPr/>
            <p:nvPr/>
          </p:nvSpPr>
          <p:spPr>
            <a:xfrm>
              <a:off x="3467100" y="2578100"/>
              <a:ext cx="2286000" cy="330200"/>
            </a:xfrm>
            <a:prstGeom prst="round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>
                  <a:lumMod val="50000"/>
                  <a:lumOff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17900" y="2527300"/>
              <a:ext cx="215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127000">
                <a:bevelT w="38100" prst="relaxedInset"/>
              </a:sp3d>
            </a:bodyPr>
            <a:lstStyle/>
            <a:p>
              <a:r>
                <a:rPr lang="en-US" dirty="0" err="1" smtClean="0">
                  <a:latin typeface="Britannic Bold"/>
                  <a:cs typeface="Britannic Bold"/>
                </a:rPr>
                <a:t>Metrikont</a:t>
              </a:r>
              <a:r>
                <a:rPr lang="en-US" dirty="0" smtClean="0">
                  <a:latin typeface="Britannic Bold"/>
                  <a:cs typeface="Britannic Bold"/>
                </a:rPr>
                <a:t> </a:t>
              </a:r>
              <a:r>
                <a:rPr lang="en-US" dirty="0" err="1" smtClean="0">
                  <a:latin typeface="Britannic Bold"/>
                  <a:cs typeface="Britannic Bold"/>
                </a:rPr>
                <a:t>Megoldás</a:t>
              </a:r>
              <a:endParaRPr lang="en-US" dirty="0">
                <a:latin typeface="Britannic Bold"/>
                <a:cs typeface="Britannic Bold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3200" y="22225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1F497D"/>
                </a:solidFill>
              </a:rPr>
              <a:t>P</a:t>
            </a:r>
            <a:r>
              <a:rPr lang="en-US" sz="2800" dirty="0">
                <a:solidFill>
                  <a:srgbClr val="1F497D"/>
                </a:solidFill>
              </a:rPr>
              <a:t>olitical </a:t>
            </a:r>
            <a:r>
              <a:rPr lang="en-US" sz="2800" b="1" u="sng" dirty="0">
                <a:solidFill>
                  <a:srgbClr val="1F497D"/>
                </a:solidFill>
              </a:rPr>
              <a:t>E</a:t>
            </a:r>
            <a:r>
              <a:rPr lang="en-US" sz="2800" dirty="0">
                <a:solidFill>
                  <a:srgbClr val="1F497D"/>
                </a:solidFill>
              </a:rPr>
              <a:t>conomical </a:t>
            </a:r>
            <a:r>
              <a:rPr lang="en-US" sz="2800" b="1" u="sng" dirty="0">
                <a:solidFill>
                  <a:srgbClr val="1F497D"/>
                </a:solidFill>
              </a:rPr>
              <a:t>S</a:t>
            </a:r>
            <a:r>
              <a:rPr lang="en-US" sz="2800" dirty="0">
                <a:solidFill>
                  <a:srgbClr val="1F497D"/>
                </a:solidFill>
              </a:rPr>
              <a:t>ocial </a:t>
            </a:r>
            <a:r>
              <a:rPr lang="en-US" sz="2800" b="1" u="sng" dirty="0">
                <a:solidFill>
                  <a:srgbClr val="1F497D"/>
                </a:solidFill>
              </a:rPr>
              <a:t>T</a:t>
            </a:r>
            <a:r>
              <a:rPr lang="en-US" sz="2800" dirty="0">
                <a:solidFill>
                  <a:srgbClr val="1F497D"/>
                </a:solidFill>
              </a:rPr>
              <a:t>echnical environment </a:t>
            </a:r>
            <a:r>
              <a:rPr lang="en-US" sz="2800" dirty="0" smtClean="0">
                <a:solidFill>
                  <a:srgbClr val="1F497D"/>
                </a:solidFill>
              </a:rPr>
              <a:t>analysis</a:t>
            </a:r>
          </a:p>
          <a:p>
            <a:r>
              <a:rPr lang="en-US" sz="2800" dirty="0" err="1" smtClean="0">
                <a:solidFill>
                  <a:srgbClr val="1F497D"/>
                </a:solidFill>
              </a:rPr>
              <a:t>Politikai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gazdasági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társadalmi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és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műszaki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környezetelemzés</a:t>
            </a:r>
            <a:endParaRPr lang="en-US" sz="2800" dirty="0">
              <a:solidFill>
                <a:srgbClr val="1F497D"/>
              </a:solidFill>
            </a:endParaRPr>
          </a:p>
        </p:txBody>
      </p:sp>
      <p:cxnSp>
        <p:nvCxnSpPr>
          <p:cNvPr id="9" name="Egyenes összekötő 20"/>
          <p:cNvCxnSpPr/>
          <p:nvPr/>
        </p:nvCxnSpPr>
        <p:spPr>
          <a:xfrm>
            <a:off x="165100" y="4841876"/>
            <a:ext cx="878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20"/>
          <p:cNvCxnSpPr/>
          <p:nvPr/>
        </p:nvCxnSpPr>
        <p:spPr>
          <a:xfrm flipV="1">
            <a:off x="4572000" y="35179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5900" y="3187700"/>
            <a:ext cx="42037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>
                <a:solidFill>
                  <a:srgbClr val="1F497D"/>
                </a:solidFill>
              </a:rPr>
              <a:t>Politikai</a:t>
            </a: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400" b="1" dirty="0" err="1">
                <a:solidFill>
                  <a:srgbClr val="1F497D"/>
                </a:solidFill>
              </a:rPr>
              <a:t>környezet</a:t>
            </a:r>
            <a:endParaRPr lang="en-US" sz="24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>
                <a:solidFill>
                  <a:srgbClr val="1F497D"/>
                </a:solidFill>
              </a:rPr>
              <a:t>Bővülő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 smtClean="0">
                <a:solidFill>
                  <a:srgbClr val="1F497D"/>
                </a:solidFill>
              </a:rPr>
              <a:t>pályázati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 smtClean="0">
                <a:solidFill>
                  <a:srgbClr val="1F497D"/>
                </a:solidFill>
              </a:rPr>
              <a:t>lehetőségek</a:t>
            </a:r>
            <a:endParaRPr lang="en-US" sz="20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>
                <a:solidFill>
                  <a:srgbClr val="1F497D"/>
                </a:solidFill>
              </a:rPr>
              <a:t>Dél-Dunántúl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támogatott</a:t>
            </a:r>
            <a:endParaRPr lang="en-US" sz="20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>
                <a:solidFill>
                  <a:srgbClr val="1F497D"/>
                </a:solidFill>
              </a:rPr>
              <a:t>Termelő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és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kutató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fejlesztő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cégként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támogatást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élvezünk</a:t>
            </a:r>
            <a:endParaRPr lang="en-US" sz="2000" dirty="0">
              <a:solidFill>
                <a:srgbClr val="1F497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1700" y="3200400"/>
            <a:ext cx="4406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 smtClean="0">
                <a:solidFill>
                  <a:srgbClr val="1F497D"/>
                </a:solidFill>
              </a:rPr>
              <a:t>Gazdasági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  <a:r>
              <a:rPr lang="en-US" sz="2400" b="1" dirty="0" err="1">
                <a:solidFill>
                  <a:srgbClr val="1F497D"/>
                </a:solidFill>
              </a:rPr>
              <a:t>környezet</a:t>
            </a:r>
            <a:endParaRPr lang="en-US" sz="24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>
                <a:solidFill>
                  <a:srgbClr val="1F497D"/>
                </a:solidFill>
              </a:rPr>
              <a:t>Erősödő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autóipar</a:t>
            </a:r>
            <a:endParaRPr lang="en-US" sz="20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 smtClean="0">
                <a:solidFill>
                  <a:srgbClr val="1F497D"/>
                </a:solidFill>
              </a:rPr>
              <a:t>Árverseny</a:t>
            </a:r>
            <a:r>
              <a:rPr lang="en-US" sz="2000" dirty="0" smtClean="0">
                <a:solidFill>
                  <a:srgbClr val="1F497D"/>
                </a:solidFill>
              </a:rPr>
              <a:t> a </a:t>
            </a:r>
            <a:r>
              <a:rPr lang="en-US" sz="2000" dirty="0" err="1" smtClean="0">
                <a:solidFill>
                  <a:srgbClr val="1F497D"/>
                </a:solidFill>
              </a:rPr>
              <a:t>szabványos</a:t>
            </a:r>
            <a:r>
              <a:rPr lang="en-US" sz="2000" dirty="0" smtClean="0">
                <a:solidFill>
                  <a:srgbClr val="1F497D"/>
                </a:solidFill>
              </a:rPr>
              <a:t> </a:t>
            </a:r>
            <a:r>
              <a:rPr lang="en-US" sz="2000" dirty="0" err="1" smtClean="0">
                <a:solidFill>
                  <a:srgbClr val="1F497D"/>
                </a:solidFill>
              </a:rPr>
              <a:t>kötőelempiacon</a:t>
            </a:r>
            <a:endParaRPr lang="en-US" sz="20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>
                <a:solidFill>
                  <a:srgbClr val="1F497D"/>
                </a:solidFill>
              </a:rPr>
              <a:t>Kínai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térnyerés</a:t>
            </a:r>
            <a:endParaRPr lang="en-US" sz="2000" dirty="0">
              <a:solidFill>
                <a:srgbClr val="1F497D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3200" y="4795242"/>
            <a:ext cx="436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 smtClean="0">
                <a:solidFill>
                  <a:srgbClr val="1F497D"/>
                </a:solidFill>
              </a:rPr>
              <a:t>Műszaki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  <a:r>
              <a:rPr lang="en-US" sz="2400" b="1" dirty="0" err="1">
                <a:solidFill>
                  <a:srgbClr val="1F497D"/>
                </a:solidFill>
              </a:rPr>
              <a:t>környezet</a:t>
            </a:r>
            <a:endParaRPr lang="en-US" sz="24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 smtClean="0">
                <a:solidFill>
                  <a:srgbClr val="1F497D"/>
                </a:solidFill>
              </a:rPr>
              <a:t>Magas</a:t>
            </a:r>
            <a:r>
              <a:rPr lang="en-US" sz="2000" dirty="0" smtClean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a</a:t>
            </a:r>
            <a:r>
              <a:rPr lang="en-US" sz="2000" dirty="0" err="1" smtClean="0">
                <a:solidFill>
                  <a:srgbClr val="1F497D"/>
                </a:solidFill>
              </a:rPr>
              <a:t>utóipari</a:t>
            </a:r>
            <a:r>
              <a:rPr lang="en-US" sz="2000" dirty="0" smtClean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elvárások</a:t>
            </a:r>
            <a:r>
              <a:rPr lang="en-US" sz="2000" dirty="0">
                <a:solidFill>
                  <a:srgbClr val="1F497D"/>
                </a:solidFill>
              </a:rPr>
              <a:t> (</a:t>
            </a:r>
            <a:r>
              <a:rPr lang="en-US" sz="2000" dirty="0" err="1" smtClean="0">
                <a:solidFill>
                  <a:srgbClr val="1F497D"/>
                </a:solidFill>
              </a:rPr>
              <a:t>beruházás</a:t>
            </a:r>
            <a:r>
              <a:rPr lang="en-US" sz="2000" dirty="0" smtClean="0">
                <a:solidFill>
                  <a:srgbClr val="1F497D"/>
                </a:solidFill>
              </a:rPr>
              <a:t>!)</a:t>
            </a:r>
            <a:endParaRPr lang="en-US" sz="20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smtClean="0">
                <a:solidFill>
                  <a:srgbClr val="1F497D"/>
                </a:solidFill>
              </a:rPr>
              <a:t>A </a:t>
            </a:r>
            <a:r>
              <a:rPr lang="en-US" sz="2000" dirty="0" err="1" smtClean="0">
                <a:solidFill>
                  <a:srgbClr val="1F497D"/>
                </a:solidFill>
              </a:rPr>
              <a:t>bevonatolási</a:t>
            </a:r>
            <a:r>
              <a:rPr lang="en-US" sz="2000" dirty="0" smtClean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feladatokra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nincs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megfelelő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műszaki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megoldás</a:t>
            </a:r>
            <a:r>
              <a:rPr lang="en-US" sz="2000" dirty="0">
                <a:solidFill>
                  <a:srgbClr val="1F497D"/>
                </a:solidFill>
              </a:rPr>
              <a:t> a </a:t>
            </a:r>
            <a:r>
              <a:rPr lang="en-US" sz="2000" dirty="0" err="1">
                <a:solidFill>
                  <a:srgbClr val="1F497D"/>
                </a:solidFill>
              </a:rPr>
              <a:t>piacon</a:t>
            </a:r>
            <a:endParaRPr lang="en-US" sz="2000" dirty="0">
              <a:solidFill>
                <a:srgbClr val="1F497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1700" y="4821337"/>
            <a:ext cx="4406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 smtClean="0">
                <a:solidFill>
                  <a:srgbClr val="1F497D"/>
                </a:solidFill>
              </a:rPr>
              <a:t>Társadalmi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  <a:r>
              <a:rPr lang="en-US" sz="2400" b="1" dirty="0" err="1">
                <a:solidFill>
                  <a:srgbClr val="1F497D"/>
                </a:solidFill>
              </a:rPr>
              <a:t>környezet</a:t>
            </a:r>
            <a:endParaRPr lang="en-US" sz="24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>
                <a:solidFill>
                  <a:srgbClr val="1F497D"/>
                </a:solidFill>
              </a:rPr>
              <a:t>Hasonló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 smtClean="0">
                <a:solidFill>
                  <a:srgbClr val="1F497D"/>
                </a:solidFill>
              </a:rPr>
              <a:t>vállalkozásokkal</a:t>
            </a:r>
            <a:r>
              <a:rPr lang="en-US" sz="2000" dirty="0" smtClean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nehéz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együttműködést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kialakítani</a:t>
            </a:r>
            <a:endParaRPr lang="en-US" sz="2000" dirty="0">
              <a:solidFill>
                <a:srgbClr val="1F497D"/>
              </a:solidFill>
            </a:endParaRPr>
          </a:p>
          <a:p>
            <a:pPr fontAlgn="b"/>
            <a:r>
              <a:rPr lang="en-US" sz="2000" dirty="0" err="1">
                <a:solidFill>
                  <a:srgbClr val="1F497D"/>
                </a:solidFill>
              </a:rPr>
              <a:t>Nyugati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határ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err="1">
                <a:solidFill>
                  <a:srgbClr val="1F497D"/>
                </a:solidFill>
              </a:rPr>
              <a:t>közelsége</a:t>
            </a:r>
            <a:r>
              <a:rPr lang="en-US" sz="2000" dirty="0">
                <a:solidFill>
                  <a:srgbClr val="1F497D"/>
                </a:solidFill>
              </a:rPr>
              <a:t> (</a:t>
            </a:r>
            <a:r>
              <a:rPr lang="en-US" sz="2000" dirty="0" err="1">
                <a:solidFill>
                  <a:srgbClr val="1F497D"/>
                </a:solidFill>
              </a:rPr>
              <a:t>elszívóhatás</a:t>
            </a:r>
            <a:r>
              <a:rPr lang="en-US" sz="2000" dirty="0">
                <a:solidFill>
                  <a:srgbClr val="1F497D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cs typeface="Bauhaus 93"/>
              </a:rPr>
              <a:t>Stratégia</a:t>
            </a:r>
            <a:r>
              <a:rPr lang="en-US" sz="3200" b="1" dirty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cs typeface="Bauhaus 93"/>
              </a:rPr>
              <a:t>előkészítés</a:t>
            </a:r>
            <a:r>
              <a:rPr lang="en-US" sz="3200" b="1" dirty="0">
                <a:solidFill>
                  <a:schemeClr val="tx2"/>
                </a:solidFill>
                <a:cs typeface="Bauhaus 93"/>
              </a:rPr>
              <a:t> - 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SWOT</a:t>
            </a:r>
            <a:endParaRPr lang="en-US" sz="3200" b="1" dirty="0">
              <a:solidFill>
                <a:schemeClr val="tx2"/>
              </a:solidFill>
              <a:cs typeface="Bauhaus 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63600"/>
            <a:ext cx="88519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</a:rPr>
              <a:t>5.1.2. </a:t>
            </a:r>
            <a:r>
              <a:rPr lang="en-US" sz="2400" dirty="0">
                <a:solidFill>
                  <a:schemeClr val="tx2"/>
                </a:solidFill>
              </a:rPr>
              <a:t>A </a:t>
            </a:r>
            <a:r>
              <a:rPr lang="en-US" sz="2400" dirty="0" err="1">
                <a:solidFill>
                  <a:schemeClr val="tx2"/>
                </a:solidFill>
              </a:rPr>
              <a:t>stratégiaalkotás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és</a:t>
            </a:r>
            <a:r>
              <a:rPr lang="en-US" sz="2400" dirty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végrehajtás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során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folymatosan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értékelni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szükséges</a:t>
            </a:r>
            <a:r>
              <a:rPr lang="en-US" sz="2400" dirty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felmerült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kockázatokat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és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azok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hatásának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minimalizálására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irányuló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intézkedések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hatékonyságát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700" y="2082800"/>
            <a:ext cx="2286000" cy="381000"/>
            <a:chOff x="3467100" y="2527300"/>
            <a:chExt cx="2286000" cy="381000"/>
          </a:xfrm>
        </p:grpSpPr>
        <p:sp>
          <p:nvSpPr>
            <p:cNvPr id="6" name="Rounded Rectangle 5"/>
            <p:cNvSpPr/>
            <p:nvPr/>
          </p:nvSpPr>
          <p:spPr>
            <a:xfrm>
              <a:off x="3467100" y="2578100"/>
              <a:ext cx="2286000" cy="330200"/>
            </a:xfrm>
            <a:prstGeom prst="round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>
                  <a:lumMod val="50000"/>
                  <a:lumOff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7900" y="2527300"/>
              <a:ext cx="215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127000">
                <a:bevelT w="38100" prst="relaxedInset"/>
              </a:sp3d>
            </a:bodyPr>
            <a:lstStyle/>
            <a:p>
              <a:r>
                <a:rPr lang="en-US" dirty="0" err="1" smtClean="0">
                  <a:latin typeface="Britannic Bold"/>
                  <a:cs typeface="Britannic Bold"/>
                </a:rPr>
                <a:t>Metrikont</a:t>
              </a:r>
              <a:r>
                <a:rPr lang="en-US" dirty="0" smtClean="0">
                  <a:latin typeface="Britannic Bold"/>
                  <a:cs typeface="Britannic Bold"/>
                </a:rPr>
                <a:t> </a:t>
              </a:r>
              <a:r>
                <a:rPr lang="en-US" dirty="0" err="1" smtClean="0">
                  <a:latin typeface="Britannic Bold"/>
                  <a:cs typeface="Britannic Bold"/>
                </a:rPr>
                <a:t>Megoldás</a:t>
              </a:r>
              <a:endParaRPr lang="en-US" dirty="0">
                <a:latin typeface="Britannic Bold"/>
                <a:cs typeface="Britannic Bold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3200" y="25273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1F497D"/>
                </a:solidFill>
              </a:rPr>
              <a:t>S</a:t>
            </a:r>
            <a:r>
              <a:rPr lang="en-US" sz="2800" dirty="0" err="1" smtClean="0">
                <a:solidFill>
                  <a:srgbClr val="1F497D"/>
                </a:solidFill>
              </a:rPr>
              <a:t>trenghts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b="1" u="sng" dirty="0" smtClean="0">
                <a:solidFill>
                  <a:srgbClr val="1F497D"/>
                </a:solidFill>
              </a:rPr>
              <a:t>W</a:t>
            </a:r>
            <a:r>
              <a:rPr lang="en-US" sz="2800" dirty="0" smtClean="0">
                <a:solidFill>
                  <a:srgbClr val="1F497D"/>
                </a:solidFill>
              </a:rPr>
              <a:t>eaknesses </a:t>
            </a:r>
            <a:r>
              <a:rPr lang="en-US" sz="2800" b="1" u="sng" dirty="0" smtClean="0">
                <a:solidFill>
                  <a:srgbClr val="1F497D"/>
                </a:solidFill>
              </a:rPr>
              <a:t>O</a:t>
            </a:r>
            <a:r>
              <a:rPr lang="en-US" sz="2800" dirty="0" smtClean="0">
                <a:solidFill>
                  <a:srgbClr val="1F497D"/>
                </a:solidFill>
              </a:rPr>
              <a:t>pportunities </a:t>
            </a:r>
            <a:r>
              <a:rPr lang="en-US" sz="2800" b="1" u="sng" dirty="0" smtClean="0">
                <a:solidFill>
                  <a:srgbClr val="1F497D"/>
                </a:solidFill>
              </a:rPr>
              <a:t>T</a:t>
            </a:r>
            <a:r>
              <a:rPr lang="en-US" sz="2800" dirty="0" smtClean="0">
                <a:solidFill>
                  <a:srgbClr val="1F497D"/>
                </a:solidFill>
              </a:rPr>
              <a:t>hreads analysis</a:t>
            </a:r>
          </a:p>
          <a:p>
            <a:r>
              <a:rPr lang="en-US" sz="2800" dirty="0" err="1" smtClean="0">
                <a:solidFill>
                  <a:srgbClr val="1F497D"/>
                </a:solidFill>
              </a:rPr>
              <a:t>Erősségek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gyengeségek</a:t>
            </a:r>
            <a:r>
              <a:rPr lang="en-US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err="1" smtClean="0">
                <a:solidFill>
                  <a:srgbClr val="1F497D"/>
                </a:solidFill>
              </a:rPr>
              <a:t>lehetőségek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és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veszélyek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elemzése</a:t>
            </a:r>
            <a:endParaRPr lang="en-US" sz="2800" dirty="0">
              <a:solidFill>
                <a:srgbClr val="1F497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900" y="3556000"/>
            <a:ext cx="8661400" cy="26776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 smtClean="0">
                <a:solidFill>
                  <a:srgbClr val="1F497D"/>
                </a:solidFill>
              </a:rPr>
              <a:t>Erősségek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 smtClean="0">
                <a:solidFill>
                  <a:srgbClr val="1F497D"/>
                </a:solidFill>
              </a:rPr>
              <a:t>Egyedi</a:t>
            </a:r>
            <a:r>
              <a:rPr lang="en-US" sz="2400" dirty="0" smtClean="0">
                <a:solidFill>
                  <a:srgbClr val="1F497D"/>
                </a:solidFill>
              </a:rPr>
              <a:t> (</a:t>
            </a:r>
            <a:r>
              <a:rPr lang="en-US" sz="2400" dirty="0" err="1" smtClean="0">
                <a:solidFill>
                  <a:srgbClr val="1F497D"/>
                </a:solidFill>
              </a:rPr>
              <a:t>rajzos</a:t>
            </a:r>
            <a:r>
              <a:rPr lang="en-US" sz="2400" dirty="0" smtClean="0">
                <a:solidFill>
                  <a:srgbClr val="1F497D"/>
                </a:solidFill>
              </a:rPr>
              <a:t>) </a:t>
            </a:r>
            <a:r>
              <a:rPr lang="en-US" sz="2400" dirty="0" err="1">
                <a:solidFill>
                  <a:srgbClr val="1F497D"/>
                </a:solidFill>
              </a:rPr>
              <a:t>tételek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forgalmazása</a:t>
            </a:r>
            <a:r>
              <a:rPr lang="en-US" sz="2400" dirty="0" smtClean="0">
                <a:solidFill>
                  <a:srgbClr val="1F497D"/>
                </a:solidFill>
              </a:rPr>
              <a:t>,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Precote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bevonat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készítése</a:t>
            </a:r>
            <a:r>
              <a:rPr lang="en-US" sz="2400" dirty="0">
                <a:solidFill>
                  <a:srgbClr val="1F497D"/>
                </a:solidFill>
              </a:rPr>
              <a:t>, </a:t>
            </a:r>
            <a:r>
              <a:rPr lang="en-US" sz="2400" dirty="0" smtClean="0">
                <a:solidFill>
                  <a:srgbClr val="1F497D"/>
                </a:solidFill>
              </a:rPr>
              <a:t>CS8 </a:t>
            </a:r>
            <a:r>
              <a:rPr lang="en-US" sz="2400" dirty="0" err="1">
                <a:solidFill>
                  <a:srgbClr val="1F497D"/>
                </a:solidFill>
              </a:rPr>
              <a:t>bevonatoló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berendezés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>
                <a:solidFill>
                  <a:srgbClr val="1F497D"/>
                </a:solidFill>
              </a:rPr>
              <a:t>k</a:t>
            </a:r>
            <a:r>
              <a:rPr lang="en-US" sz="2400" dirty="0" err="1" smtClean="0">
                <a:solidFill>
                  <a:srgbClr val="1F497D"/>
                </a:solidFill>
              </a:rPr>
              <a:t>ézi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bevonatoló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berendezés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>
                <a:solidFill>
                  <a:srgbClr val="1F497D"/>
                </a:solidFill>
              </a:rPr>
              <a:t>minőségügyi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vizsgálatokhoz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felszerelt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smtClean="0">
                <a:solidFill>
                  <a:srgbClr val="1F497D"/>
                </a:solidFill>
              </a:rPr>
              <a:t>labor,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jól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felépített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dokumen-tációs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rendszer</a:t>
            </a:r>
            <a:r>
              <a:rPr lang="en-US" sz="2400" dirty="0" smtClean="0">
                <a:solidFill>
                  <a:srgbClr val="1F497D"/>
                </a:solidFill>
              </a:rPr>
              <a:t>,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működő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keretszerződések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>
                <a:solidFill>
                  <a:srgbClr val="1F497D"/>
                </a:solidFill>
              </a:rPr>
              <a:t>konszolidációs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raktár</a:t>
            </a:r>
            <a:r>
              <a:rPr lang="en-US" sz="2400" dirty="0" smtClean="0">
                <a:solidFill>
                  <a:srgbClr val="1F497D"/>
                </a:solidFill>
              </a:rPr>
              <a:t>,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>
                <a:solidFill>
                  <a:srgbClr val="1F497D"/>
                </a:solidFill>
              </a:rPr>
              <a:t>értékesítők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szakmai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felkészültsége</a:t>
            </a:r>
            <a:r>
              <a:rPr lang="en-US" sz="2400" dirty="0" smtClean="0">
                <a:solidFill>
                  <a:srgbClr val="1F497D"/>
                </a:solidFill>
              </a:rPr>
              <a:t>,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jó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kapcsolat</a:t>
            </a:r>
            <a:r>
              <a:rPr lang="en-US" sz="2400" dirty="0">
                <a:solidFill>
                  <a:srgbClr val="1F497D"/>
                </a:solidFill>
              </a:rPr>
              <a:t> a </a:t>
            </a:r>
            <a:r>
              <a:rPr lang="en-US" sz="2400" dirty="0" err="1">
                <a:solidFill>
                  <a:srgbClr val="1F497D"/>
                </a:solidFill>
              </a:rPr>
              <a:t>vevőkkel</a:t>
            </a:r>
            <a:r>
              <a:rPr lang="en-US" sz="2400" dirty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beszállítókkal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újítások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támogatása</a:t>
            </a:r>
            <a:endParaRPr lang="en-U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cs typeface="Bauhaus 93"/>
              </a:rPr>
              <a:t>Stratégia</a:t>
            </a:r>
            <a:r>
              <a:rPr lang="en-US" sz="3200" b="1" dirty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cs typeface="Bauhaus 93"/>
              </a:rPr>
              <a:t>előkészítés</a:t>
            </a:r>
            <a:r>
              <a:rPr lang="en-US" sz="3200" b="1" dirty="0">
                <a:solidFill>
                  <a:schemeClr val="tx2"/>
                </a:solidFill>
                <a:cs typeface="Bauhaus 93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– SWOT (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folyt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.)</a:t>
            </a:r>
            <a:endParaRPr lang="en-US" sz="3200" b="1" dirty="0">
              <a:solidFill>
                <a:schemeClr val="tx2"/>
              </a:solidFill>
              <a:cs typeface="Bauhaus 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00" y="901700"/>
            <a:ext cx="8661400" cy="1569660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 smtClean="0">
                <a:solidFill>
                  <a:srgbClr val="1F497D"/>
                </a:solidFill>
              </a:rPr>
              <a:t>Gyengeségek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>
                <a:solidFill>
                  <a:srgbClr val="1F497D"/>
                </a:solidFill>
              </a:rPr>
              <a:t>belső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kommunikáció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minősége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bejövő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áruellenőrzés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folyamata</a:t>
            </a:r>
            <a:r>
              <a:rPr lang="en-US" sz="2400" dirty="0" smtClean="0">
                <a:solidFill>
                  <a:srgbClr val="1F497D"/>
                </a:solidFill>
              </a:rPr>
              <a:t>, BSC (Balanced Scorecard – </a:t>
            </a:r>
            <a:r>
              <a:rPr lang="en-US" sz="2400" dirty="0" err="1" smtClean="0">
                <a:solidFill>
                  <a:srgbClr val="1F497D"/>
                </a:solidFill>
              </a:rPr>
              <a:t>Stratégiai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mutatószámrendszer</a:t>
            </a:r>
            <a:r>
              <a:rPr lang="en-US" sz="2400" dirty="0" smtClean="0">
                <a:solidFill>
                  <a:srgbClr val="1F497D"/>
                </a:solidFill>
              </a:rPr>
              <a:t>) </a:t>
            </a:r>
            <a:r>
              <a:rPr lang="en-US" sz="2400" dirty="0" err="1" smtClean="0">
                <a:solidFill>
                  <a:srgbClr val="1F497D"/>
                </a:solidFill>
              </a:rPr>
              <a:t>hiányos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használata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reklamációs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költségek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nyomonkövetése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0" y="2590800"/>
            <a:ext cx="8661400" cy="1938992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 smtClean="0">
                <a:solidFill>
                  <a:srgbClr val="1F497D"/>
                </a:solidFill>
              </a:rPr>
              <a:t>Lehetőségek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>
                <a:solidFill>
                  <a:srgbClr val="1F497D"/>
                </a:solidFill>
              </a:rPr>
              <a:t>c</a:t>
            </a:r>
            <a:r>
              <a:rPr lang="en-US" sz="2400" dirty="0" err="1" smtClean="0">
                <a:solidFill>
                  <a:srgbClr val="1F497D"/>
                </a:solidFill>
              </a:rPr>
              <a:t>élgép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fejlesztésének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képessége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egyedi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bevonatolási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feladatokra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>
                <a:solidFill>
                  <a:srgbClr val="1F497D"/>
                </a:solidFill>
              </a:rPr>
              <a:t>kan</a:t>
            </a:r>
            <a:r>
              <a:rPr lang="en-US" sz="2400" dirty="0">
                <a:solidFill>
                  <a:srgbClr val="1F497D"/>
                </a:solidFill>
              </a:rPr>
              <a:t>-ban </a:t>
            </a:r>
            <a:r>
              <a:rPr lang="en-US" sz="2400" dirty="0" err="1">
                <a:solidFill>
                  <a:srgbClr val="1F497D"/>
                </a:solidFill>
              </a:rPr>
              <a:t>rendszer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kialakítása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vevőknél</a:t>
            </a:r>
            <a:r>
              <a:rPr lang="en-US" sz="2400" dirty="0" smtClean="0">
                <a:solidFill>
                  <a:srgbClr val="1F497D"/>
                </a:solidFill>
              </a:rPr>
              <a:t> (</a:t>
            </a:r>
            <a:r>
              <a:rPr lang="en-US" sz="2400" dirty="0" err="1">
                <a:solidFill>
                  <a:srgbClr val="1F497D"/>
                </a:solidFill>
              </a:rPr>
              <a:t>minőség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javulhatna</a:t>
            </a:r>
            <a:r>
              <a:rPr lang="en-US" sz="2400" dirty="0">
                <a:solidFill>
                  <a:srgbClr val="1F497D"/>
                </a:solidFill>
              </a:rPr>
              <a:t>, ha </a:t>
            </a:r>
            <a:r>
              <a:rPr lang="en-US" sz="2400" dirty="0" err="1">
                <a:solidFill>
                  <a:srgbClr val="1F497D"/>
                </a:solidFill>
              </a:rPr>
              <a:t>egy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sarzsból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lenne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feltöltve</a:t>
            </a:r>
            <a:r>
              <a:rPr lang="en-US" sz="2400" dirty="0" smtClean="0">
                <a:solidFill>
                  <a:srgbClr val="1F497D"/>
                </a:solidFill>
              </a:rPr>
              <a:t>), </a:t>
            </a:r>
            <a:r>
              <a:rPr lang="en-US" sz="2400" dirty="0" err="1" smtClean="0">
                <a:solidFill>
                  <a:srgbClr val="1F497D"/>
                </a:solidFill>
              </a:rPr>
              <a:t>kommunikáicós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tréning</a:t>
            </a:r>
            <a:r>
              <a:rPr lang="en-US" sz="2400" dirty="0" smtClean="0">
                <a:solidFill>
                  <a:srgbClr val="1F497D"/>
                </a:solidFill>
              </a:rPr>
              <a:t> (</a:t>
            </a:r>
            <a:r>
              <a:rPr lang="en-US" sz="2400" dirty="0" err="1" smtClean="0">
                <a:solidFill>
                  <a:srgbClr val="1F497D"/>
                </a:solidFill>
              </a:rPr>
              <a:t>vagy</a:t>
            </a:r>
            <a:r>
              <a:rPr lang="en-US" sz="2400" dirty="0" smtClean="0">
                <a:solidFill>
                  <a:srgbClr val="1F497D"/>
                </a:solidFill>
              </a:rPr>
              <a:t> coaching),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>
                <a:solidFill>
                  <a:srgbClr val="1F497D"/>
                </a:solidFill>
              </a:rPr>
              <a:t>b</a:t>
            </a:r>
            <a:r>
              <a:rPr lang="en-US" sz="2400" dirty="0" err="1" smtClean="0">
                <a:solidFill>
                  <a:srgbClr val="1F497D"/>
                </a:solidFill>
              </a:rPr>
              <a:t>ekapcsolódás</a:t>
            </a:r>
            <a:r>
              <a:rPr lang="en-US" sz="2400" dirty="0" smtClean="0">
                <a:solidFill>
                  <a:srgbClr val="1F497D"/>
                </a:solidFill>
              </a:rPr>
              <a:t> a </a:t>
            </a:r>
            <a:r>
              <a:rPr lang="en-US" sz="2400" dirty="0" err="1" smtClean="0">
                <a:solidFill>
                  <a:srgbClr val="1F497D"/>
                </a:solidFill>
              </a:rPr>
              <a:t>vevő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kutatás-fejlesztési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folyamataiba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700" y="4660900"/>
            <a:ext cx="8661400" cy="1569660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err="1" smtClean="0">
                <a:solidFill>
                  <a:srgbClr val="1F497D"/>
                </a:solidFill>
              </a:rPr>
              <a:t>Veszélyek</a:t>
            </a:r>
            <a:endParaRPr lang="en-US" sz="2400" dirty="0">
              <a:solidFill>
                <a:srgbClr val="1F497D"/>
              </a:solidFill>
            </a:endParaRPr>
          </a:p>
          <a:p>
            <a:pPr fontAlgn="ctr"/>
            <a:r>
              <a:rPr lang="en-US" sz="2400" dirty="0" err="1" smtClean="0">
                <a:solidFill>
                  <a:srgbClr val="1F497D"/>
                </a:solidFill>
              </a:rPr>
              <a:t>Zárt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piac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>
                <a:solidFill>
                  <a:srgbClr val="1F497D"/>
                </a:solidFill>
              </a:rPr>
              <a:t>a </a:t>
            </a:r>
            <a:r>
              <a:rPr lang="en-US" sz="2400" dirty="0" err="1" smtClean="0">
                <a:solidFill>
                  <a:srgbClr val="1F497D"/>
                </a:solidFill>
              </a:rPr>
              <a:t>bevonatolás</a:t>
            </a:r>
            <a:r>
              <a:rPr lang="en-US" sz="2400" dirty="0" err="1">
                <a:solidFill>
                  <a:srgbClr val="1F497D"/>
                </a:solidFill>
              </a:rPr>
              <a:t>-</a:t>
            </a:r>
            <a:r>
              <a:rPr lang="en-US" sz="2400" dirty="0" err="1" smtClean="0">
                <a:solidFill>
                  <a:srgbClr val="1F497D"/>
                </a:solidFill>
              </a:rPr>
              <a:t>technológiában</a:t>
            </a:r>
            <a:r>
              <a:rPr lang="en-US" sz="2400" dirty="0" smtClean="0">
                <a:solidFill>
                  <a:srgbClr val="1F497D"/>
                </a:solidFill>
              </a:rPr>
              <a:t>: </a:t>
            </a:r>
            <a:r>
              <a:rPr lang="en-US" sz="2400" dirty="0" err="1" smtClean="0">
                <a:solidFill>
                  <a:srgbClr val="1F497D"/>
                </a:solidFill>
              </a:rPr>
              <a:t>új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szereplőként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nagyon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nehéz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bejutni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az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autóipari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vevőkhöz</a:t>
            </a:r>
            <a:r>
              <a:rPr lang="en-US" sz="2400" dirty="0" smtClean="0">
                <a:solidFill>
                  <a:srgbClr val="1F497D"/>
                </a:solidFill>
              </a:rPr>
              <a:t>, </a:t>
            </a:r>
            <a:r>
              <a:rPr lang="en-US" sz="2400" dirty="0" err="1" smtClean="0">
                <a:solidFill>
                  <a:srgbClr val="1F497D"/>
                </a:solidFill>
              </a:rPr>
              <a:t>hagyományos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kötőelempicon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erős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árverseny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 err="1">
                <a:solidFill>
                  <a:srgbClr val="1F497D"/>
                </a:solidFill>
              </a:rPr>
              <a:t>Távol-Kelet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</a:rPr>
              <a:t>miatt</a:t>
            </a:r>
            <a:r>
              <a:rPr lang="en-US" sz="2400" dirty="0" smtClean="0">
                <a:solidFill>
                  <a:srgbClr val="1F497D"/>
                </a:solidFill>
              </a:rPr>
              <a:t> (</a:t>
            </a:r>
            <a:r>
              <a:rPr lang="en-US" sz="2400" dirty="0" err="1" smtClean="0">
                <a:solidFill>
                  <a:srgbClr val="1F497D"/>
                </a:solidFill>
              </a:rPr>
              <a:t>beszűkült</a:t>
            </a:r>
            <a:r>
              <a:rPr lang="en-US" sz="2400" dirty="0" smtClean="0">
                <a:solidFill>
                  <a:srgbClr val="1F497D"/>
                </a:solidFill>
              </a:rPr>
              <a:t> </a:t>
            </a:r>
            <a:r>
              <a:rPr lang="en-US" sz="2400" dirty="0">
                <a:solidFill>
                  <a:srgbClr val="1F497D"/>
                </a:solidFill>
              </a:rPr>
              <a:t>a </a:t>
            </a:r>
            <a:r>
              <a:rPr lang="en-US" sz="2400" dirty="0" err="1" smtClean="0">
                <a:solidFill>
                  <a:srgbClr val="1F497D"/>
                </a:solidFill>
              </a:rPr>
              <a:t>mozgásterünk</a:t>
            </a:r>
            <a:r>
              <a:rPr lang="en-US" sz="2400" dirty="0" smtClean="0">
                <a:solidFill>
                  <a:srgbClr val="1F497D"/>
                </a:solidFill>
              </a:rPr>
              <a:t>)</a:t>
            </a:r>
            <a:endParaRPr lang="en-U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252047" y="260350"/>
            <a:ext cx="8707315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u-HU" sz="1200" b="1" dirty="0">
                <a:solidFill>
                  <a:srgbClr val="0000FF"/>
                </a:solidFill>
              </a:rPr>
              <a:t>METRIKONT KFT</a:t>
            </a:r>
          </a:p>
          <a:p>
            <a:pPr algn="ctr"/>
            <a:r>
              <a:rPr lang="hu-HU" sz="1200" b="1" dirty="0">
                <a:solidFill>
                  <a:srgbClr val="0000FF"/>
                </a:solidFill>
              </a:rPr>
              <a:t>ÜZLETPOLITIKA </a:t>
            </a:r>
            <a:r>
              <a:rPr lang="hu-HU" sz="1200" b="1" i="1" dirty="0" smtClean="0">
                <a:solidFill>
                  <a:srgbClr val="0000FF"/>
                </a:solidFill>
              </a:rPr>
              <a:t>2016-2018</a:t>
            </a:r>
            <a:endParaRPr lang="hu-HU" sz="1200" dirty="0"/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83931" y="765175"/>
            <a:ext cx="3985846" cy="215900"/>
          </a:xfrm>
          <a:prstGeom prst="rect">
            <a:avLst/>
          </a:prstGeom>
          <a:gradFill rotWithShape="0">
            <a:gsLst>
              <a:gs pos="0">
                <a:srgbClr val="A9A9A9"/>
              </a:gs>
              <a:gs pos="50000">
                <a:srgbClr val="FFFFFF"/>
              </a:gs>
              <a:gs pos="100000">
                <a:srgbClr val="A9A9A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27432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hu-HU" sz="1000" b="1"/>
              <a:t>KÜLDETÉS</a:t>
            </a:r>
            <a:endParaRPr lang="hu-HU" sz="1000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52047" y="1054101"/>
            <a:ext cx="399463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hu-HU" sz="900"/>
              <a:t>A METRIKONT Kft meghatározó szereplőjévé kíván válni a hazai minőségi kötőelem gyártásnak és forgalmazásnak. </a:t>
            </a:r>
            <a:r>
              <a:rPr lang="hu-HU" sz="900" b="1"/>
              <a:t>Maradandó tudásbázis létrehozása</a:t>
            </a:r>
            <a:endParaRPr lang="hu-HU" sz="1400"/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383931" y="1557338"/>
            <a:ext cx="3985846" cy="215900"/>
          </a:xfrm>
          <a:prstGeom prst="rect">
            <a:avLst/>
          </a:prstGeom>
          <a:gradFill rotWithShape="0">
            <a:gsLst>
              <a:gs pos="0">
                <a:srgbClr val="A9A9A9"/>
              </a:gs>
              <a:gs pos="50000">
                <a:srgbClr val="FFFFFF"/>
              </a:gs>
              <a:gs pos="100000">
                <a:srgbClr val="A9A9A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27432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hu-HU" sz="1000" b="1"/>
              <a:t>POLITIKA</a:t>
            </a:r>
            <a:endParaRPr lang="hu-HU" sz="1000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17990" y="1773239"/>
            <a:ext cx="4186603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900" b="1" i="1" dirty="0">
                <a:solidFill>
                  <a:srgbClr val="000000"/>
                </a:solidFill>
                <a:latin typeface="Times New Roman" charset="0"/>
              </a:rPr>
              <a:t>MINŐSÉGPOLITIKA</a:t>
            </a:r>
          </a:p>
          <a:p>
            <a:pPr algn="ctr" eaLnBrk="1" hangingPunct="1">
              <a:lnSpc>
                <a:spcPct val="120000"/>
              </a:lnSpc>
              <a:spcAft>
                <a:spcPts val="600"/>
              </a:spcAft>
            </a:pPr>
            <a:r>
              <a:rPr lang="hu-HU" sz="900" dirty="0">
                <a:solidFill>
                  <a:srgbClr val="000000"/>
                </a:solidFill>
              </a:rPr>
              <a:t>A METRIKONT Kft vezetősége és alkalmazottjai termékeik és szolgáltatásaik minőségének folyamatos fejlesztésével törekszik vevői teljes megelégedettségére.</a:t>
            </a:r>
          </a:p>
          <a:p>
            <a:pPr algn="ctr" eaLnBrk="1" hangingPunct="1">
              <a:lnSpc>
                <a:spcPct val="120000"/>
              </a:lnSpc>
              <a:spcAft>
                <a:spcPts val="600"/>
              </a:spcAft>
            </a:pPr>
            <a:r>
              <a:rPr lang="hu-HU" sz="900" b="1" i="1" dirty="0">
                <a:solidFill>
                  <a:srgbClr val="000000"/>
                </a:solidFill>
                <a:latin typeface="Times New Roman" charset="0"/>
              </a:rPr>
              <a:t>KÖRNYEZETI POLITIKA</a:t>
            </a:r>
          </a:p>
          <a:p>
            <a:pPr algn="ctr" eaLnBrk="1" hangingPunct="1">
              <a:lnSpc>
                <a:spcPct val="120000"/>
              </a:lnSpc>
              <a:spcAft>
                <a:spcPts val="600"/>
              </a:spcAft>
            </a:pPr>
            <a:r>
              <a:rPr lang="hu-HU" sz="900" dirty="0">
                <a:solidFill>
                  <a:srgbClr val="000000"/>
                </a:solidFill>
              </a:rPr>
              <a:t>A METRIKONT Kft vezetősége és teljes személyzete elkötelezi magát: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a vonatkozó környezetvédelmi szabályok maradéktalan betartása;</a:t>
            </a:r>
          </a:p>
          <a:p>
            <a:pPr algn="ctr" eaLnBrk="1" hangingPunct="1">
              <a:spcAft>
                <a:spcPts val="600"/>
              </a:spcAft>
              <a:buClr>
                <a:srgbClr val="000000"/>
              </a:buClr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az alkalmazott technológiák környezeti hatásainak folyamatos csökkentése;</a:t>
            </a:r>
          </a:p>
          <a:p>
            <a:pPr algn="ctr" eaLnBrk="1" hangingPunct="1">
              <a:spcAft>
                <a:spcPts val="600"/>
              </a:spcAft>
              <a:buClr>
                <a:srgbClr val="000000"/>
              </a:buClr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környezetbarát alap- és csomagolóanyagok minél szélesebb körű alkalmazása;</a:t>
            </a:r>
          </a:p>
          <a:p>
            <a:pPr algn="ctr" eaLnBrk="1" hangingPunct="1">
              <a:spcAft>
                <a:spcPts val="600"/>
              </a:spcAft>
              <a:buClr>
                <a:srgbClr val="000000"/>
              </a:buClr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a szállítási tevékenység környezeti hatásainak folyamatos csökkentése;</a:t>
            </a:r>
          </a:p>
          <a:p>
            <a:pPr algn="ctr" eaLnBrk="1" hangingPunct="1">
              <a:spcAft>
                <a:spcPts val="600"/>
              </a:spcAft>
              <a:buClr>
                <a:srgbClr val="000000"/>
              </a:buClr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a személyi állomány környezettudatosságának folyamatos növelése mellett.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Az ISO 14001-es környezetirányítási rendszer működtetése.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Font typeface="Symbol" charset="0"/>
              <a:buChar char="·"/>
            </a:pPr>
            <a:endParaRPr lang="hu-HU" sz="900" dirty="0">
              <a:solidFill>
                <a:srgbClr val="000000"/>
              </a:solidFill>
              <a:latin typeface="Times New Roman" charset="0"/>
            </a:endParaRPr>
          </a:p>
          <a:p>
            <a:pPr algn="ctr" eaLnBrk="1" hangingPunct="1">
              <a:lnSpc>
                <a:spcPct val="120000"/>
              </a:lnSpc>
              <a:spcAft>
                <a:spcPts val="600"/>
              </a:spcAft>
            </a:pPr>
            <a:r>
              <a:rPr lang="hu-HU" sz="900" b="1" i="1" dirty="0">
                <a:solidFill>
                  <a:srgbClr val="000000"/>
                </a:solidFill>
                <a:latin typeface="Times New Roman" charset="0"/>
              </a:rPr>
              <a:t>VÁLLALATI ÉRTÉKEK</a:t>
            </a:r>
          </a:p>
          <a:p>
            <a:pPr lvl="1" eaLnBrk="1" hangingPunct="1">
              <a:lnSpc>
                <a:spcPct val="120000"/>
              </a:lnSpc>
              <a:buFont typeface="Symbol" charset="0"/>
              <a:buNone/>
            </a:pPr>
            <a:r>
              <a:rPr lang="hu-HU" sz="900" dirty="0">
                <a:solidFill>
                  <a:srgbClr val="000000"/>
                </a:solidFill>
              </a:rPr>
              <a:t>Törekvés nyerő-nyerő helyzetek kialakítására a vevői és szállítói kapcsolatokban.</a:t>
            </a:r>
          </a:p>
          <a:p>
            <a:pPr lvl="1" eaLnBrk="1" hangingPunct="1">
              <a:lnSpc>
                <a:spcPct val="120000"/>
              </a:lnSpc>
              <a:buFont typeface="Symbol" charset="0"/>
              <a:buNone/>
            </a:pPr>
            <a:r>
              <a:rPr lang="hu-HU" sz="900" dirty="0">
                <a:solidFill>
                  <a:srgbClr val="000000"/>
                </a:solidFill>
              </a:rPr>
              <a:t>Kiváló minőségre törekvés a tevékenység minden területén.</a:t>
            </a:r>
          </a:p>
          <a:p>
            <a:pPr lvl="1" eaLnBrk="1" hangingPunct="1">
              <a:lnSpc>
                <a:spcPct val="120000"/>
              </a:lnSpc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A dolgozói motiváltság magas szinten tartása.</a:t>
            </a:r>
            <a:endParaRPr lang="hu-HU" sz="900" dirty="0">
              <a:solidFill>
                <a:srgbClr val="000000"/>
              </a:solidFill>
              <a:latin typeface="Gill Sans MT" charset="0"/>
            </a:endParaRPr>
          </a:p>
          <a:p>
            <a:pPr lvl="1" eaLnBrk="1" hangingPunct="1">
              <a:lnSpc>
                <a:spcPct val="120000"/>
              </a:lnSpc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Stabil és folyamatos növekedés az üzleti etikai szabályok betartásával.</a:t>
            </a:r>
          </a:p>
          <a:p>
            <a:pPr lvl="1" eaLnBrk="1" hangingPunct="1">
              <a:lnSpc>
                <a:spcPct val="120000"/>
              </a:lnSpc>
              <a:buFont typeface="Symbol" charset="0"/>
              <a:buChar char="·"/>
            </a:pPr>
            <a:r>
              <a:rPr lang="hu-HU" sz="900" dirty="0">
                <a:solidFill>
                  <a:srgbClr val="000000"/>
                </a:solidFill>
              </a:rPr>
              <a:t>Fejlesztésre inspiráló munkahelyi légkör kialakítása.</a:t>
            </a:r>
            <a:endParaRPr lang="hu-HU" sz="1400" dirty="0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18697" y="6453188"/>
            <a:ext cx="185078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hu-HU" sz="900">
                <a:latin typeface="Gill Sans MT" charset="0"/>
              </a:rPr>
              <a:t>Szombathely, 2013 február</a:t>
            </a:r>
            <a:endParaRPr lang="hu-HU" sz="1400"/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4637943" y="765175"/>
            <a:ext cx="3985846" cy="215900"/>
          </a:xfrm>
          <a:prstGeom prst="rect">
            <a:avLst/>
          </a:prstGeom>
          <a:gradFill rotWithShape="0">
            <a:gsLst>
              <a:gs pos="0">
                <a:srgbClr val="A9A9A9"/>
              </a:gs>
              <a:gs pos="50000">
                <a:srgbClr val="FFFFFF"/>
              </a:gs>
              <a:gs pos="100000">
                <a:srgbClr val="A9A9A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27432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hu-HU" sz="1000" b="1"/>
              <a:t>CÉLKITŰZÉSEK</a:t>
            </a:r>
            <a:endParaRPr lang="hu-HU" sz="1000"/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4705351" y="3860800"/>
            <a:ext cx="3985846" cy="215900"/>
          </a:xfrm>
          <a:prstGeom prst="rect">
            <a:avLst/>
          </a:prstGeom>
          <a:gradFill rotWithShape="0">
            <a:gsLst>
              <a:gs pos="0">
                <a:srgbClr val="A9A9A9"/>
              </a:gs>
              <a:gs pos="50000">
                <a:srgbClr val="FFFFFF"/>
              </a:gs>
              <a:gs pos="100000">
                <a:srgbClr val="A9A9A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27432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hu-HU" sz="1000" b="1"/>
              <a:t>STRATÉGIA</a:t>
            </a:r>
            <a:endParaRPr lang="hu-HU" sz="1000"/>
          </a:p>
        </p:txBody>
      </p:sp>
      <p:pic>
        <p:nvPicPr>
          <p:cNvPr id="2059" name="Picture 16" descr="Logo_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7" y="260350"/>
            <a:ext cx="1329104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18"/>
          <p:cNvSpPr>
            <a:spLocks noChangeArrowheads="1"/>
          </p:cNvSpPr>
          <p:nvPr/>
        </p:nvSpPr>
        <p:spPr bwMode="auto">
          <a:xfrm>
            <a:off x="118697" y="115889"/>
            <a:ext cx="8906608" cy="6626225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581940" y="873125"/>
            <a:ext cx="4097852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hu-HU" altLang="hu-HU" sz="800" b="1" i="1" dirty="0">
              <a:latin typeface="Times New Roman" pitchFamily="18" charset="0"/>
            </a:endParaRP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hu-HU" sz="800" b="1" i="1" dirty="0" err="1">
                <a:latin typeface="Times New Roman" pitchFamily="18" charset="0"/>
              </a:rPr>
              <a:t>Pénzügyi</a:t>
            </a:r>
            <a:r>
              <a:rPr lang="hu-HU" altLang="hu-HU" sz="800" b="1" i="1" dirty="0">
                <a:latin typeface="Times New Roman" pitchFamily="18" charset="0"/>
              </a:rPr>
              <a:t>		  </a:t>
            </a:r>
            <a:r>
              <a:rPr lang="hu-HU" altLang="hu-HU" sz="800" b="1" i="1" dirty="0" smtClean="0">
                <a:latin typeface="Times New Roman" pitchFamily="18" charset="0"/>
              </a:rPr>
              <a:t>                                            2016</a:t>
            </a:r>
            <a:r>
              <a:rPr lang="hu-HU" altLang="hu-HU" sz="800" b="1" i="1" dirty="0">
                <a:latin typeface="Times New Roman" pitchFamily="18" charset="0"/>
              </a:rPr>
              <a:t>	  </a:t>
            </a:r>
            <a:r>
              <a:rPr lang="hu-HU" altLang="hu-HU" sz="800" b="1" i="1" dirty="0" smtClean="0">
                <a:latin typeface="Times New Roman" pitchFamily="18" charset="0"/>
              </a:rPr>
              <a:t>2017                    </a:t>
            </a:r>
            <a:r>
              <a:rPr lang="hu-HU" altLang="hu-HU" sz="800" b="1" i="1" dirty="0">
                <a:latin typeface="Times New Roman" pitchFamily="18" charset="0"/>
              </a:rPr>
              <a:t>2018</a:t>
            </a:r>
            <a:endParaRPr lang="en-US" altLang="hu-HU" sz="800" b="1" i="1" dirty="0">
              <a:latin typeface="Times New Roman" pitchFamily="18" charset="0"/>
            </a:endParaRP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NETTÓ ÁRBEVÉTEL:	                                      400-450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MFt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         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450-500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MFt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    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550-600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MFt</a:t>
            </a:r>
            <a:endParaRPr lang="hu-HU" altLang="hu-HU" sz="700" dirty="0">
              <a:solidFill>
                <a:srgbClr val="000000"/>
              </a:solidFill>
              <a:latin typeface="Gill Sans MT" pitchFamily="34" charset="-18"/>
            </a:endParaRP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ADÓZÁS ELŐTTI </a:t>
            </a:r>
            <a:r>
              <a:rPr lang="hu-HU" altLang="hu-HU" sz="600" dirty="0">
                <a:solidFill>
                  <a:srgbClr val="000000"/>
                </a:solidFill>
                <a:latin typeface="Gill Sans MT" pitchFamily="34" charset="-18"/>
              </a:rPr>
              <a:t>EREDMÉNY-BERUHÁZÁS	   </a:t>
            </a:r>
            <a:r>
              <a:rPr lang="hu-HU" altLang="hu-HU" sz="600" dirty="0" smtClean="0">
                <a:solidFill>
                  <a:srgbClr val="000000"/>
                </a:solidFill>
                <a:latin typeface="Gill Sans MT" pitchFamily="34" charset="-18"/>
              </a:rPr>
              <a:t>8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%	 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8-10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%   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10%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FORGALOMRA VETÍTETT BÉRKÖLTSÉG 	  15%	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10-15%	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10%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KÉSZLETFORGÁSI SEBESSÉG:	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4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	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 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4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	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4</a:t>
            </a:r>
            <a:endParaRPr lang="hu-HU" altLang="hu-HU" sz="700" dirty="0">
              <a:solidFill>
                <a:srgbClr val="000000"/>
              </a:solidFill>
              <a:latin typeface="Gill Sans MT" pitchFamily="34" charset="-18"/>
            </a:endParaRP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800" b="1" i="1" dirty="0" smtClean="0">
                <a:solidFill>
                  <a:srgbClr val="000000"/>
                </a:solidFill>
                <a:latin typeface="Times New Roman" pitchFamily="18" charset="0"/>
              </a:rPr>
              <a:t>Vevői </a:t>
            </a:r>
            <a:endParaRPr lang="hu-HU" altLang="hu-HU" sz="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VEVŐSZÁM:		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400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	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500	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600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latin typeface="Gill Sans MT" pitchFamily="34" charset="-18"/>
              </a:rPr>
              <a:t>VEVŐI MINŐSÉG		 </a:t>
            </a:r>
            <a:r>
              <a:rPr lang="hu-HU" altLang="hu-HU" sz="700" dirty="0" smtClean="0">
                <a:latin typeface="Gill Sans MT" pitchFamily="34" charset="-18"/>
              </a:rPr>
              <a:t>                    0,20</a:t>
            </a:r>
            <a:r>
              <a:rPr lang="hu-HU" altLang="hu-HU" sz="700" dirty="0">
                <a:latin typeface="Gill Sans MT" pitchFamily="34" charset="-18"/>
              </a:rPr>
              <a:t>%                      </a:t>
            </a:r>
            <a:r>
              <a:rPr lang="hu-HU" altLang="hu-HU" sz="700" dirty="0" smtClean="0">
                <a:latin typeface="Gill Sans MT" pitchFamily="34" charset="-18"/>
              </a:rPr>
              <a:t>      </a:t>
            </a:r>
            <a:r>
              <a:rPr lang="hu-HU" altLang="hu-HU" sz="700" dirty="0">
                <a:latin typeface="Gill Sans MT" pitchFamily="34" charset="-18"/>
              </a:rPr>
              <a:t>0,15</a:t>
            </a:r>
            <a:r>
              <a:rPr lang="hu-HU" altLang="hu-HU" sz="700" dirty="0" smtClean="0">
                <a:latin typeface="Gill Sans MT" pitchFamily="34" charset="-18"/>
              </a:rPr>
              <a:t>%                    </a:t>
            </a:r>
            <a:r>
              <a:rPr lang="hu-HU" altLang="hu-HU" sz="700" dirty="0">
                <a:latin typeface="Gill Sans MT" pitchFamily="34" charset="-18"/>
              </a:rPr>
              <a:t>0,10%                  (jogos NCMR </a:t>
            </a:r>
            <a:r>
              <a:rPr lang="hu-HU" altLang="hu-HU" sz="700" dirty="0" err="1">
                <a:latin typeface="Gill Sans MT" pitchFamily="34" charset="-18"/>
              </a:rPr>
              <a:t>vs</a:t>
            </a:r>
            <a:r>
              <a:rPr lang="hu-HU" altLang="hu-HU" sz="700" dirty="0">
                <a:latin typeface="Gill Sans MT" pitchFamily="34" charset="-18"/>
              </a:rPr>
              <a:t> </a:t>
            </a:r>
            <a:r>
              <a:rPr lang="hu-HU" altLang="hu-HU" sz="700" dirty="0" err="1">
                <a:latin typeface="Gill Sans MT" pitchFamily="34" charset="-18"/>
              </a:rPr>
              <a:t>össz</a:t>
            </a:r>
            <a:r>
              <a:rPr lang="hu-HU" altLang="hu-HU" sz="700" dirty="0">
                <a:latin typeface="Gill Sans MT" pitchFamily="34" charset="-18"/>
              </a:rPr>
              <a:t> kiszállított tétel)</a:t>
            </a:r>
            <a:r>
              <a:rPr lang="hu-HU" altLang="hu-HU" sz="700" dirty="0">
                <a:solidFill>
                  <a:srgbClr val="FF0000"/>
                </a:solidFill>
                <a:latin typeface="Gill Sans MT" pitchFamily="34" charset="-18"/>
              </a:rPr>
              <a:t> 	              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800" b="1" i="1" dirty="0">
                <a:solidFill>
                  <a:srgbClr val="000000"/>
                </a:solidFill>
                <a:latin typeface="Times New Roman" pitchFamily="18" charset="0"/>
              </a:rPr>
              <a:t>Folyamat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BESZERZETT TERMÉK ÁRCSÖKKENTÉS	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2-5%      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5-10%        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10    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hu-HU" altLang="hu-HU" sz="700" dirty="0">
              <a:solidFill>
                <a:srgbClr val="000000"/>
              </a:solidFill>
              <a:latin typeface="Gill Sans MT" pitchFamily="34" charset="-18"/>
            </a:endParaRP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GYÁRTÓ TEVÉKENYSÉG (PRECOTE)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RÉSZESEDÉSE AZ ÁRBEVÉTELBŐL:	</a:t>
            </a:r>
            <a:r>
              <a:rPr lang="hu-HU" altLang="hu-HU" sz="700" dirty="0">
                <a:latin typeface="Gill Sans MT" pitchFamily="34" charset="-18"/>
              </a:rPr>
              <a:t> </a:t>
            </a:r>
            <a:r>
              <a:rPr lang="hu-HU" altLang="hu-HU" sz="700" dirty="0" smtClean="0">
                <a:latin typeface="Gill Sans MT" pitchFamily="34" charset="-18"/>
              </a:rPr>
              <a:t>                     </a:t>
            </a:r>
            <a:r>
              <a:rPr lang="hu-HU" altLang="hu-HU" sz="700" dirty="0">
                <a:latin typeface="Gill Sans MT" pitchFamily="34" charset="-18"/>
              </a:rPr>
              <a:t>8%	  </a:t>
            </a:r>
            <a:r>
              <a:rPr lang="hu-HU" altLang="hu-HU" sz="700" dirty="0" smtClean="0">
                <a:latin typeface="Gill Sans MT" pitchFamily="34" charset="-18"/>
              </a:rPr>
              <a:t>                  </a:t>
            </a:r>
            <a:r>
              <a:rPr lang="hu-HU" altLang="hu-HU" sz="700" dirty="0">
                <a:latin typeface="Gill Sans MT" pitchFamily="34" charset="-18"/>
              </a:rPr>
              <a:t>10%	</a:t>
            </a:r>
            <a:r>
              <a:rPr lang="hu-HU" altLang="hu-HU" sz="700" dirty="0" smtClean="0">
                <a:latin typeface="Gill Sans MT" pitchFamily="34" charset="-18"/>
              </a:rPr>
              <a:t>             </a:t>
            </a:r>
            <a:r>
              <a:rPr lang="hu-HU" altLang="hu-HU" sz="700" dirty="0">
                <a:latin typeface="Gill Sans MT" pitchFamily="34" charset="-18"/>
              </a:rPr>
              <a:t>12%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hu-HU" altLang="hu-HU" sz="700" dirty="0">
              <a:solidFill>
                <a:srgbClr val="000000"/>
              </a:solidFill>
              <a:latin typeface="Gill Sans MT" pitchFamily="34" charset="-18"/>
            </a:endParaRP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GYÁRTÓ TEVÉKENYSÉG (speciális/gyártott tételek)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RÉSZESEDÉSE AZ ÁRBEVÉTELBŐL: 	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18%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20%            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25%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800" b="1" i="1" dirty="0">
                <a:solidFill>
                  <a:srgbClr val="000000"/>
                </a:solidFill>
                <a:latin typeface="Times New Roman" pitchFamily="18" charset="0"/>
              </a:rPr>
              <a:t>Humán:  </a:t>
            </a:r>
          </a:p>
          <a:p>
            <a:pPr eaLnBrk="1" hangingPunct="1">
              <a:lnSpc>
                <a:spcPct val="96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NETTÓ ÉVES ÁTLAGJÖVEDELEM:	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   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2,1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MFt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	  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        2,</a:t>
            </a:r>
            <a:r>
              <a:rPr lang="hu-HU" altLang="hu-HU" sz="700" dirty="0" err="1" smtClean="0">
                <a:solidFill>
                  <a:srgbClr val="000000"/>
                </a:solidFill>
                <a:latin typeface="Gill Sans MT" pitchFamily="34" charset="-18"/>
              </a:rPr>
              <a:t>2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MFt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	 </a:t>
            </a:r>
            <a:r>
              <a:rPr lang="hu-HU" altLang="hu-HU" sz="700" dirty="0" smtClean="0">
                <a:solidFill>
                  <a:srgbClr val="000000"/>
                </a:solidFill>
                <a:latin typeface="Gill Sans MT" pitchFamily="34" charset="-18"/>
              </a:rPr>
              <a:t>        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2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,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2</a:t>
            </a:r>
            <a:r>
              <a:rPr lang="hu-HU" altLang="hu-HU" sz="700" dirty="0">
                <a:solidFill>
                  <a:srgbClr val="000000"/>
                </a:solidFill>
                <a:latin typeface="Gill Sans MT" pitchFamily="34" charset="-18"/>
              </a:rPr>
              <a:t> </a:t>
            </a:r>
            <a:r>
              <a:rPr lang="hu-HU" altLang="hu-HU" sz="700" dirty="0" err="1">
                <a:solidFill>
                  <a:srgbClr val="000000"/>
                </a:solidFill>
                <a:latin typeface="Gill Sans MT" pitchFamily="34" charset="-18"/>
              </a:rPr>
              <a:t>MFt</a:t>
            </a:r>
            <a:endParaRPr lang="hu-HU" altLang="hu-HU" sz="1000" dirty="0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4705351" y="4076700"/>
            <a:ext cx="40513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600" b="1" dirty="0">
                <a:solidFill>
                  <a:srgbClr val="000000"/>
                </a:solidFill>
              </a:rPr>
              <a:t>METRIKONT Kft az alábbi stratégiát követi: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/>
              <a:t>Beszállítók racionalizálása, fő beszállítóink kiválasztása, új keleti beszállítók felkutatása.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/>
              <a:t>Minden termék szállítóinak meghatározása (olcsó, gyors, azonnali), gyártói keretrendelések, hosszú távú beszállítói szerződések megkötése, minőségének fejlesztése</a:t>
            </a:r>
            <a:r>
              <a:rPr lang="hu-HU" altLang="hu-HU" sz="6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>
                <a:solidFill>
                  <a:srgbClr val="000000"/>
                </a:solidFill>
              </a:rPr>
              <a:t>Beszállítói árcsökkentés, szállítási határidők csökkentése.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/>
              <a:t>„öreg” raktárkészlet legalább 50%-os csökkentése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b="1" dirty="0"/>
              <a:t>SAP B1</a:t>
            </a:r>
            <a:r>
              <a:rPr lang="hu-HU" altLang="hu-HU" sz="600" dirty="0"/>
              <a:t> új vállalatirányítási rendszer minél szélesebb körű használata, papírmentes iroda létrehozása, BSC alkalmazása. </a:t>
            </a:r>
            <a:r>
              <a:rPr lang="hu-HU" altLang="hu-HU" sz="600" dirty="0" err="1"/>
              <a:t>WebShop</a:t>
            </a:r>
            <a:r>
              <a:rPr lang="hu-HU" altLang="hu-HU" sz="600" dirty="0"/>
              <a:t>, elektronikus beszállító menedzsment bevezetése, elektronikus raktári folyamatok kialakítása.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/>
              <a:t>Partnerbővítés: </a:t>
            </a:r>
            <a:r>
              <a:rPr lang="hu-HU" altLang="hu-HU" sz="600" dirty="0" err="1"/>
              <a:t>Mikrokapszulás</a:t>
            </a:r>
            <a:r>
              <a:rPr lang="hu-HU" altLang="hu-HU" sz="600" dirty="0"/>
              <a:t> kutatás-fejlesztés eredményeinek, szolgáltatásainak bemutatása propagálása. </a:t>
            </a:r>
            <a:r>
              <a:rPr lang="hu-HU" altLang="hu-HU" sz="600" dirty="0" err="1"/>
              <a:t>TC-vel</a:t>
            </a:r>
            <a:r>
              <a:rPr lang="hu-HU" altLang="hu-HU" sz="600" dirty="0"/>
              <a:t> történő együttműködés kidolgozása.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/>
              <a:t> Gyártott/speciális kialakítású termékek </a:t>
            </a:r>
            <a:r>
              <a:rPr lang="hu-HU" altLang="hu-HU" sz="600" dirty="0" err="1"/>
              <a:t>bevonatolásához</a:t>
            </a:r>
            <a:r>
              <a:rPr lang="hu-HU" altLang="hu-HU" sz="600" dirty="0"/>
              <a:t> célgép fejlesztése. A már meglévő </a:t>
            </a:r>
            <a:r>
              <a:rPr lang="hu-HU" altLang="hu-HU" sz="600" dirty="0" err="1"/>
              <a:t>bevonatolási</a:t>
            </a:r>
            <a:r>
              <a:rPr lang="hu-HU" altLang="hu-HU" sz="600" dirty="0"/>
              <a:t> </a:t>
            </a:r>
            <a:r>
              <a:rPr lang="hu-HU" altLang="hu-HU" sz="600" dirty="0" err="1"/>
              <a:t>technoloógia</a:t>
            </a:r>
            <a:r>
              <a:rPr lang="hu-HU" altLang="hu-HU" sz="600" dirty="0"/>
              <a:t>  fejlesztése.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>
                <a:solidFill>
                  <a:srgbClr val="000000"/>
                </a:solidFill>
              </a:rPr>
              <a:t>Vevői(autóipari ) elvárásoknak való jobb megfelelés érdekében kamerás ellenőrző rendszer beiktatása a </a:t>
            </a:r>
            <a:r>
              <a:rPr lang="hu-HU" altLang="hu-HU" sz="600" dirty="0" err="1">
                <a:solidFill>
                  <a:srgbClr val="000000"/>
                </a:solidFill>
              </a:rPr>
              <a:t>bevonatolás</a:t>
            </a:r>
            <a:r>
              <a:rPr lang="hu-HU" altLang="hu-HU" sz="600" dirty="0">
                <a:solidFill>
                  <a:srgbClr val="000000"/>
                </a:solidFill>
              </a:rPr>
              <a:t> folyamatába, viszkozitás szabályozása, csavar előmelegítés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600" dirty="0"/>
              <a:t>Javaslati rendszer kidolgozása a folyamatos fejlesztés érdekében</a:t>
            </a:r>
          </a:p>
        </p:txBody>
      </p:sp>
    </p:spTree>
    <p:extLst>
      <p:ext uri="{BB962C8B-B14F-4D97-AF65-F5344CB8AC3E}">
        <p14:creationId xmlns:p14="http://schemas.microsoft.com/office/powerpoint/2010/main" val="14073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Stratégia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-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célkitűzések</a:t>
            </a:r>
            <a:endParaRPr lang="en-US" sz="3200" b="1" dirty="0" smtClean="0">
              <a:solidFill>
                <a:schemeClr val="tx2"/>
              </a:solidFill>
              <a:cs typeface="Bauhaus 93"/>
            </a:endParaRPr>
          </a:p>
        </p:txBody>
      </p:sp>
      <p:sp>
        <p:nvSpPr>
          <p:cNvPr id="3" name="Téglalap 5"/>
          <p:cNvSpPr/>
          <p:nvPr/>
        </p:nvSpPr>
        <p:spPr>
          <a:xfrm>
            <a:off x="101147" y="579140"/>
            <a:ext cx="9042853" cy="551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endParaRPr lang="hu-HU" altLang="hu-HU" sz="1600" b="1" i="1" dirty="0" smtClean="0">
              <a:solidFill>
                <a:srgbClr val="1F497D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hu-HU" sz="1600" b="1" i="1" dirty="0" err="1" smtClean="0">
                <a:solidFill>
                  <a:srgbClr val="1F497D"/>
                </a:solidFill>
                <a:latin typeface="Times New Roman" pitchFamily="18" charset="0"/>
                <a:cs typeface="Times New Roman" panose="02020603050405020304" pitchFamily="18" charset="0"/>
              </a:rPr>
              <a:t>Pénzügyi</a:t>
            </a:r>
            <a:r>
              <a:rPr lang="hu-HU" altLang="hu-HU" sz="1600" b="1" i="1" dirty="0" smtClean="0">
                <a:solidFill>
                  <a:srgbClr val="1F497D"/>
                </a:solidFill>
                <a:latin typeface="Times New Roman" pitchFamily="18" charset="0"/>
                <a:cs typeface="Times New Roman" panose="02020603050405020304" pitchFamily="18" charset="0"/>
              </a:rPr>
              <a:t>		                                              		 2016	           2017	                      2018</a:t>
            </a:r>
            <a:endParaRPr lang="en-US" altLang="hu-HU" sz="1600" b="1" i="1" dirty="0" smtClean="0">
              <a:solidFill>
                <a:srgbClr val="1F497D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NETTÓ ÁRBEVÉTEL:	           		           400-450 MFt          450-500 MFt                550-600 MFt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ADÓZÁS ELŐTTI EREDMÉNY-BERUHÁZÁS:	   	8%	                   8-10%	                       10%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FORGALOMRA VETÍTETT BÉRKÖLTSÉG 	       15%	                 10-15%	                       10%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KÉSZLETFORGÁSI SEBESSÉG:	                            4	                        4	                                  4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b="1" i="1" dirty="0" smtClean="0">
                <a:solidFill>
                  <a:srgbClr val="1F497D"/>
                </a:solidFill>
                <a:latin typeface="Times New Roman" pitchFamily="18" charset="0"/>
                <a:cs typeface="Times New Roman" panose="02020603050405020304" pitchFamily="18" charset="0"/>
              </a:rPr>
              <a:t>Vevői 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VEVŐSZÁM:		                                                   400	                    500	                                600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VEVŐI MINŐSÉG		                                              0,20%                      0,15%                             0,10%                  (jogos NCMR vs össz kiszállított tétel) 	              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b="1" i="1" dirty="0" smtClean="0">
                <a:solidFill>
                  <a:srgbClr val="1F497D"/>
                </a:solidFill>
                <a:latin typeface="Times New Roman" pitchFamily="18" charset="0"/>
                <a:cs typeface="Times New Roman" panose="02020603050405020304" pitchFamily="18" charset="0"/>
              </a:rPr>
              <a:t>Folyamat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BESZERZETT TERMÉK ÁRCSÖKKENTÉS	      2-5%                       5-10%                            10 %  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endParaRPr lang="hu-HU" altLang="hu-HU" sz="16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GYÁRTÓ TEVÉKENYSÉG (PRECOTE)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RÉSZESEDÉSE AZ ÁRBEVÉTELBŐL:	                  8%	                      10%	                       12%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endParaRPr lang="hu-HU" altLang="hu-HU" sz="16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GYÁRTÓ TEVÉKENYSÉG (speciális/gyártott tételek)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RÉSZESEDÉSE AZ ÁRBEVÉTELBŐL: 	                  18%                         20%                              25%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b="1" i="1" dirty="0" smtClean="0">
                <a:solidFill>
                  <a:srgbClr val="1F497D"/>
                </a:solidFill>
                <a:latin typeface="Times New Roman" pitchFamily="18" charset="0"/>
                <a:cs typeface="Times New Roman" panose="02020603050405020304" pitchFamily="18" charset="0"/>
              </a:rPr>
              <a:t>Humán:  </a:t>
            </a:r>
          </a:p>
          <a:p>
            <a:pPr>
              <a:lnSpc>
                <a:spcPct val="96000"/>
              </a:lnSpc>
              <a:spcBef>
                <a:spcPct val="0"/>
              </a:spcBef>
              <a:spcAft>
                <a:spcPts val="300"/>
              </a:spcAft>
            </a:pPr>
            <a:r>
              <a:rPr lang="hu-HU" altLang="hu-HU" sz="16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NETTÓ ÉVES ÁTLAGJÖVEDELEM:	                   2,1 MFt	              2,2 MFt	                      2,2 MFt</a:t>
            </a:r>
            <a:endParaRPr lang="hu-HU" altLang="hu-HU" sz="16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47" y="101142"/>
            <a:ext cx="68443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Stratégia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- </a:t>
            </a:r>
            <a:r>
              <a:rPr lang="en-US" sz="3200" b="1" dirty="0" err="1" smtClean="0">
                <a:solidFill>
                  <a:schemeClr val="tx2"/>
                </a:solidFill>
                <a:cs typeface="Bauhaus 93"/>
              </a:rPr>
              <a:t>vezérlépések</a:t>
            </a:r>
            <a:r>
              <a:rPr lang="en-US" sz="3200" b="1" dirty="0" smtClean="0">
                <a:solidFill>
                  <a:schemeClr val="tx2"/>
                </a:solidFill>
                <a:cs typeface="Bauhaus 93"/>
              </a:rPr>
              <a:t> </a:t>
            </a:r>
          </a:p>
        </p:txBody>
      </p:sp>
      <p:sp>
        <p:nvSpPr>
          <p:cNvPr id="3" name="Téglalap 3"/>
          <p:cNvSpPr/>
          <p:nvPr/>
        </p:nvSpPr>
        <p:spPr>
          <a:xfrm>
            <a:off x="124768" y="813306"/>
            <a:ext cx="8689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u-HU" altLang="hu-HU" sz="20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METRIKONT Kft az alábbi stratégiát követi: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Beszállítók racionalizálása, fő beszállítóink kiválasztása, új keleti beszállítók felkutatása. 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 termék szállítóinak meghatározása (olcsó, gyors, azonnali), gyártói keretrendelések, hosszú távú beszállítói szerződések megkötése, minőségének fejlesztése.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Beszállítói árcsökkentés, szállítási határidők csökkentése.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„öreg” raktárkészlet legalább 50%-os csökkentése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 B1</a:t>
            </a: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új vállalatirányítási rendszer minél szélesebb körű használata, papírmentes iroda létrehozása, BSC alkalmazása. WebShop</a:t>
            </a:r>
            <a:r>
              <a:rPr lang="hu-HU" altLang="hu-H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kialakítása/fejlesztése, elektronikus raktári folyamatok kialakítása.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Partnerbővítés: </a:t>
            </a:r>
            <a:r>
              <a:rPr lang="hu-HU" altLang="hu-HU" sz="20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Mikrokapszulás</a:t>
            </a: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kutatás-fejlesztés eredményeinek, szolgáltatásainak bemutatása propagálása. TC-vel történő együttműködés kidolgozása.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Gyártott/speciális kialakítású termékek </a:t>
            </a:r>
            <a:r>
              <a:rPr lang="hu-HU" altLang="hu-HU" sz="20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bevonatolásához</a:t>
            </a: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célgép fejlesztése. A már meglévő bevonatolási technoloógia  fejlesztése.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hu-HU" altLang="hu-H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Vevői(autóipari ) elvárásoknak való jobb megfelelés érdekében viszkozitás szabályozása, csavar előmelegítés a gyártási folyamatban</a:t>
            </a:r>
          </a:p>
        </p:txBody>
      </p:sp>
    </p:spTree>
    <p:extLst>
      <p:ext uri="{BB962C8B-B14F-4D97-AF65-F5344CB8AC3E}">
        <p14:creationId xmlns:p14="http://schemas.microsoft.com/office/powerpoint/2010/main" val="2643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13331</TotalTime>
  <Words>1256</Words>
  <Application>Microsoft Office PowerPoint</Application>
  <PresentationFormat>Diavetítés a képernyőre (4:3 oldalarány)</PresentationFormat>
  <Paragraphs>290</Paragraphs>
  <Slides>16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Bauhaus 93</vt:lpstr>
      <vt:lpstr>Britannic Bold</vt:lpstr>
      <vt:lpstr>Calibri</vt:lpstr>
      <vt:lpstr>Gill Sans MT</vt:lpstr>
      <vt:lpstr>Symbol</vt:lpstr>
      <vt:lpstr>Times New Roman</vt:lpstr>
      <vt:lpstr>Wingdings</vt:lpstr>
      <vt:lpstr>Office Theme</vt:lpstr>
      <vt:lpstr>Klip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Melior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Miklós Szentgyörgyvölgyi</dc:creator>
  <cp:lastModifiedBy>ISO 9000 Forum</cp:lastModifiedBy>
  <cp:revision>164</cp:revision>
  <dcterms:created xsi:type="dcterms:W3CDTF">2012-08-19T07:05:56Z</dcterms:created>
  <dcterms:modified xsi:type="dcterms:W3CDTF">2016-04-18T10:33:23Z</dcterms:modified>
</cp:coreProperties>
</file>