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69" r:id="rId2"/>
    <p:sldId id="270" r:id="rId3"/>
    <p:sldId id="271" r:id="rId4"/>
    <p:sldId id="274" r:id="rId5"/>
    <p:sldId id="257" r:id="rId6"/>
    <p:sldId id="258" r:id="rId7"/>
    <p:sldId id="259" r:id="rId8"/>
    <p:sldId id="260" r:id="rId9"/>
    <p:sldId id="261" r:id="rId10"/>
    <p:sldId id="273" r:id="rId11"/>
    <p:sldId id="262" r:id="rId12"/>
    <p:sldId id="264" r:id="rId13"/>
    <p:sldId id="266" r:id="rId14"/>
    <p:sldId id="265" r:id="rId15"/>
    <p:sldId id="272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3E36"/>
    <a:srgbClr val="040939"/>
    <a:srgbClr val="E43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24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A5EBA-9743-4617-B0CF-CF5FB8B1BA34}" type="datetimeFigureOut">
              <a:rPr lang="hu-HU" smtClean="0"/>
              <a:t>2016. 11. 22.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C558E-58C3-4DED-9796-EB03218B3E5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33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C558E-58C3-4DED-9796-EB03218B3E5D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506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1D68-6292-DC43-B34C-A683D893AE93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06A-DD91-4442-9CAF-D8150900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1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1D68-6292-DC43-B34C-A683D893AE93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06A-DD91-4442-9CAF-D8150900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2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1D68-6292-DC43-B34C-A683D893AE93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06A-DD91-4442-9CAF-D8150900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0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1D68-6292-DC43-B34C-A683D893AE93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06A-DD91-4442-9CAF-D8150900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4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1D68-6292-DC43-B34C-A683D893AE93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06A-DD91-4442-9CAF-D8150900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0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1D68-6292-DC43-B34C-A683D893AE93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06A-DD91-4442-9CAF-D8150900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2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1D68-6292-DC43-B34C-A683D893AE93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06A-DD91-4442-9CAF-D8150900DB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2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1D68-6292-DC43-B34C-A683D893AE93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06A-DD91-4442-9CAF-D8150900DB6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4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1D68-6292-DC43-B34C-A683D893AE93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06A-DD91-4442-9CAF-D8150900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6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1D68-6292-DC43-B34C-A683D893AE93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06A-DD91-4442-9CAF-D8150900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9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B1D68-6292-DC43-B34C-A683D893AE93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06A-DD91-4442-9CAF-D8150900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0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E6B1D68-6292-DC43-B34C-A683D893AE93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E06A-DD91-4442-9CAF-D8150900D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9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stockphoto.hu/skicc-keacute;z-tapsol-neki-35458233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463014"/>
            <a:ext cx="9144000" cy="2166425"/>
          </a:xfrm>
        </p:spPr>
        <p:txBody>
          <a:bodyPr>
            <a:normAutofit/>
          </a:bodyPr>
          <a:lstStyle/>
          <a:p>
            <a:r>
              <a:rPr lang="hu-HU" sz="4400" dirty="0"/>
              <a:t>Minőségirányítás vagy az irányítás minősége – avagy mi a minőségügyes szerepe a mai szervezetben?</a:t>
            </a:r>
          </a:p>
        </p:txBody>
      </p:sp>
      <p:sp>
        <p:nvSpPr>
          <p:cNvPr id="3" name="Tartalom helye 2"/>
          <p:cNvSpPr>
            <a:spLocks noGrp="1"/>
          </p:cNvSpPr>
          <p:nvPr>
            <p:ph type="subTitle" idx="1"/>
          </p:nvPr>
        </p:nvSpPr>
        <p:spPr>
          <a:xfrm>
            <a:off x="1524000" y="4868158"/>
            <a:ext cx="9144000" cy="1655762"/>
          </a:xfrm>
        </p:spPr>
        <p:txBody>
          <a:bodyPr>
            <a:normAutofit lnSpcReduction="10000"/>
          </a:bodyPr>
          <a:lstStyle/>
          <a:p>
            <a:endParaRPr lang="hu-HU" dirty="0"/>
          </a:p>
          <a:p>
            <a:pPr marL="0" indent="0">
              <a:buNone/>
            </a:pPr>
            <a:r>
              <a:rPr lang="hu-HU" dirty="0"/>
              <a:t>Puskás László</a:t>
            </a:r>
          </a:p>
          <a:p>
            <a:endParaRPr lang="hu-HU" dirty="0"/>
          </a:p>
          <a:p>
            <a:r>
              <a:rPr lang="hu-HU" dirty="0"/>
              <a:t> „ISOFÓRUM Ősz 2016”</a:t>
            </a:r>
            <a:r>
              <a:rPr lang="hu-HU" dirty="0" err="1"/>
              <a:t>2016</a:t>
            </a:r>
            <a:r>
              <a:rPr lang="hu-HU" dirty="0"/>
              <a:t>. 11. 23.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816065"/>
              </p:ext>
            </p:extLst>
          </p:nvPr>
        </p:nvGraphicFramePr>
        <p:xfrm>
          <a:off x="238757" y="242873"/>
          <a:ext cx="1625554" cy="1625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2750400" imgH="2750400" progId="">
                  <p:embed/>
                </p:oleObj>
              </mc:Choice>
              <mc:Fallback>
                <p:oleObj r:id="rId3" imgW="2750400" imgH="27504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57" y="242873"/>
                        <a:ext cx="1625554" cy="162555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6208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5186" y="1490923"/>
            <a:ext cx="10515600" cy="1483420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Ha több, mint 5 csoport maradt, akkor az előző eljáráshoz hasonlóan képezzenek 3. szintű csoportokat! A 2. szintű címek alapján határozzák meg a csoport feliratát.</a:t>
            </a:r>
          </a:p>
          <a:p>
            <a:r>
              <a:rPr lang="hu-HU" dirty="0"/>
              <a:t>A 3. szintű címeket zöld színnel írják rá egy cédulára, képezzenek legfeljebb 5 csoportot, beleértve a magányos farkast is.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6. lépés: Csoportosítsák az 2. szintű címeket és csoportokat! </a:t>
            </a:r>
          </a:p>
        </p:txBody>
      </p:sp>
      <p:sp>
        <p:nvSpPr>
          <p:cNvPr id="4" name="Élőláb helye 19"/>
          <p:cNvSpPr txBox="1"/>
          <p:nvPr/>
        </p:nvSpPr>
        <p:spPr>
          <a:xfrm>
            <a:off x="838201" y="6315959"/>
            <a:ext cx="27661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200" dirty="0"/>
              <a:t>„ISOFÓRUM Ősz 2016”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     2016. 11.</a:t>
            </a:r>
            <a:r>
              <a:rPr lang="hu-HU" sz="1200" b="0" i="0" u="none" strike="noStrike" kern="1200" cap="none" spc="0" dirty="0">
                <a:uFillTx/>
                <a:latin typeface="Calibri"/>
              </a:rPr>
              <a:t> 23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.    </a:t>
            </a:r>
          </a:p>
        </p:txBody>
      </p:sp>
      <p:grpSp>
        <p:nvGrpSpPr>
          <p:cNvPr id="54" name="Csoportba foglalás 53"/>
          <p:cNvGrpSpPr/>
          <p:nvPr/>
        </p:nvGrpSpPr>
        <p:grpSpPr>
          <a:xfrm>
            <a:off x="647114" y="3340110"/>
            <a:ext cx="3910818" cy="2980461"/>
            <a:chOff x="647114" y="3340110"/>
            <a:chExt cx="3910818" cy="2980461"/>
          </a:xfrm>
        </p:grpSpPr>
        <p:grpSp>
          <p:nvGrpSpPr>
            <p:cNvPr id="47" name="Csoportba foglalás 46"/>
            <p:cNvGrpSpPr/>
            <p:nvPr/>
          </p:nvGrpSpPr>
          <p:grpSpPr>
            <a:xfrm>
              <a:off x="1045476" y="3797310"/>
              <a:ext cx="3041555" cy="2435761"/>
              <a:chOff x="1172088" y="3600358"/>
              <a:chExt cx="3041555" cy="2435761"/>
            </a:xfrm>
          </p:grpSpPr>
          <p:grpSp>
            <p:nvGrpSpPr>
              <p:cNvPr id="5" name="Csoportba foglalás 4"/>
              <p:cNvGrpSpPr>
                <a:grpSpLocks noChangeAspect="1"/>
              </p:cNvGrpSpPr>
              <p:nvPr/>
            </p:nvGrpSpPr>
            <p:grpSpPr>
              <a:xfrm>
                <a:off x="3338513" y="3600358"/>
                <a:ext cx="875130" cy="2389487"/>
                <a:chOff x="8234070" y="2197659"/>
                <a:chExt cx="1458550" cy="3982478"/>
              </a:xfrm>
            </p:grpSpPr>
            <p:sp>
              <p:nvSpPr>
                <p:cNvPr id="6" name="Téglalap 5"/>
                <p:cNvSpPr/>
                <p:nvPr/>
              </p:nvSpPr>
              <p:spPr>
                <a:xfrm>
                  <a:off x="8234070" y="2657003"/>
                  <a:ext cx="1458550" cy="352313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7" name="Téglalap 6"/>
                <p:cNvSpPr/>
                <p:nvPr/>
              </p:nvSpPr>
              <p:spPr>
                <a:xfrm>
                  <a:off x="8639327" y="3866612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8" name="Téglalap 7"/>
                <p:cNvSpPr/>
                <p:nvPr/>
              </p:nvSpPr>
              <p:spPr>
                <a:xfrm>
                  <a:off x="8649066" y="501572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9" name="Téglalap 8"/>
                <p:cNvSpPr/>
                <p:nvPr/>
              </p:nvSpPr>
              <p:spPr>
                <a:xfrm>
                  <a:off x="8646515" y="271848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0" name="Téglalap 9"/>
                <p:cNvSpPr/>
                <p:nvPr/>
              </p:nvSpPr>
              <p:spPr>
                <a:xfrm rot="16200000">
                  <a:off x="8604311" y="2017659"/>
                  <a:ext cx="720000" cy="1080000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hu-HU" dirty="0">
                      <a:solidFill>
                        <a:srgbClr val="FF0000"/>
                      </a:solidFill>
                    </a:rPr>
                    <a:t>ZZZ</a:t>
                  </a:r>
                </a:p>
              </p:txBody>
            </p:sp>
          </p:grpSp>
          <p:grpSp>
            <p:nvGrpSpPr>
              <p:cNvPr id="11" name="Csoportba foglalás 10"/>
              <p:cNvGrpSpPr>
                <a:grpSpLocks noChangeAspect="1"/>
              </p:cNvGrpSpPr>
              <p:nvPr/>
            </p:nvGrpSpPr>
            <p:grpSpPr>
              <a:xfrm>
                <a:off x="1172088" y="3646632"/>
                <a:ext cx="875130" cy="2389487"/>
                <a:chOff x="8234070" y="2197659"/>
                <a:chExt cx="1458550" cy="3982478"/>
              </a:xfrm>
            </p:grpSpPr>
            <p:sp>
              <p:nvSpPr>
                <p:cNvPr id="12" name="Téglalap 11"/>
                <p:cNvSpPr/>
                <p:nvPr/>
              </p:nvSpPr>
              <p:spPr>
                <a:xfrm>
                  <a:off x="8234070" y="2657003"/>
                  <a:ext cx="1458550" cy="352313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3" name="Téglalap 12"/>
                <p:cNvSpPr/>
                <p:nvPr/>
              </p:nvSpPr>
              <p:spPr>
                <a:xfrm>
                  <a:off x="8639327" y="3866612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4" name="Téglalap 13"/>
                <p:cNvSpPr/>
                <p:nvPr/>
              </p:nvSpPr>
              <p:spPr>
                <a:xfrm>
                  <a:off x="8649066" y="501572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5" name="Téglalap 14"/>
                <p:cNvSpPr/>
                <p:nvPr/>
              </p:nvSpPr>
              <p:spPr>
                <a:xfrm>
                  <a:off x="8646515" y="271848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6" name="Téglalap 15"/>
                <p:cNvSpPr/>
                <p:nvPr/>
              </p:nvSpPr>
              <p:spPr>
                <a:xfrm rot="16200000">
                  <a:off x="8604311" y="2017659"/>
                  <a:ext cx="720000" cy="1080000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hu-HU" dirty="0">
                      <a:solidFill>
                        <a:srgbClr val="FF0000"/>
                      </a:solidFill>
                    </a:rPr>
                    <a:t>AAA</a:t>
                  </a:r>
                </a:p>
              </p:txBody>
            </p:sp>
          </p:grpSp>
          <p:grpSp>
            <p:nvGrpSpPr>
              <p:cNvPr id="17" name="Csoportba foglalás 16"/>
              <p:cNvGrpSpPr>
                <a:grpSpLocks noChangeAspect="1"/>
              </p:cNvGrpSpPr>
              <p:nvPr/>
            </p:nvGrpSpPr>
            <p:grpSpPr>
              <a:xfrm>
                <a:off x="2292220" y="3600358"/>
                <a:ext cx="875130" cy="2389487"/>
                <a:chOff x="8234070" y="2197659"/>
                <a:chExt cx="1458550" cy="3982478"/>
              </a:xfrm>
            </p:grpSpPr>
            <p:sp>
              <p:nvSpPr>
                <p:cNvPr id="18" name="Téglalap 17"/>
                <p:cNvSpPr/>
                <p:nvPr/>
              </p:nvSpPr>
              <p:spPr>
                <a:xfrm>
                  <a:off x="8234070" y="2657003"/>
                  <a:ext cx="1458550" cy="352313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9" name="Téglalap 18"/>
                <p:cNvSpPr/>
                <p:nvPr/>
              </p:nvSpPr>
              <p:spPr>
                <a:xfrm>
                  <a:off x="8639327" y="3866612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0" name="Téglalap 19"/>
                <p:cNvSpPr/>
                <p:nvPr/>
              </p:nvSpPr>
              <p:spPr>
                <a:xfrm>
                  <a:off x="8649066" y="501572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1" name="Téglalap 20"/>
                <p:cNvSpPr/>
                <p:nvPr/>
              </p:nvSpPr>
              <p:spPr>
                <a:xfrm>
                  <a:off x="8646515" y="271848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2" name="Téglalap 21"/>
                <p:cNvSpPr/>
                <p:nvPr/>
              </p:nvSpPr>
              <p:spPr>
                <a:xfrm rot="16200000">
                  <a:off x="8604311" y="2017659"/>
                  <a:ext cx="720000" cy="1080000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hu-HU" dirty="0">
                      <a:solidFill>
                        <a:srgbClr val="FF0000"/>
                      </a:solidFill>
                    </a:rPr>
                    <a:t>CCC</a:t>
                  </a:r>
                </a:p>
              </p:txBody>
            </p:sp>
          </p:grpSp>
        </p:grpSp>
        <p:sp>
          <p:nvSpPr>
            <p:cNvPr id="48" name="Téglalap 47"/>
            <p:cNvSpPr/>
            <p:nvPr/>
          </p:nvSpPr>
          <p:spPr>
            <a:xfrm>
              <a:off x="647114" y="3712902"/>
              <a:ext cx="3910818" cy="260766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Téglalap 48"/>
            <p:cNvSpPr/>
            <p:nvPr/>
          </p:nvSpPr>
          <p:spPr>
            <a:xfrm>
              <a:off x="676158" y="3340110"/>
              <a:ext cx="1859216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>
                  <a:solidFill>
                    <a:srgbClr val="0070C0"/>
                  </a:solidFill>
                </a:rPr>
                <a:t>AZAZAZAZ GGGG</a:t>
              </a:r>
            </a:p>
          </p:txBody>
        </p:sp>
      </p:grpSp>
      <p:sp>
        <p:nvSpPr>
          <p:cNvPr id="50" name="Téglalap 49"/>
          <p:cNvSpPr/>
          <p:nvPr/>
        </p:nvSpPr>
        <p:spPr>
          <a:xfrm>
            <a:off x="9344176" y="4042682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55" name="Csoportba foglalás 54"/>
          <p:cNvGrpSpPr/>
          <p:nvPr/>
        </p:nvGrpSpPr>
        <p:grpSpPr>
          <a:xfrm>
            <a:off x="4875635" y="2769188"/>
            <a:ext cx="3910818" cy="3550202"/>
            <a:chOff x="4875635" y="2769188"/>
            <a:chExt cx="3910818" cy="3550202"/>
          </a:xfrm>
        </p:grpSpPr>
        <p:grpSp>
          <p:nvGrpSpPr>
            <p:cNvPr id="53" name="Csoportba foglalás 52"/>
            <p:cNvGrpSpPr/>
            <p:nvPr/>
          </p:nvGrpSpPr>
          <p:grpSpPr>
            <a:xfrm>
              <a:off x="4966709" y="3845494"/>
              <a:ext cx="2971217" cy="2389488"/>
              <a:chOff x="4966709" y="3845494"/>
              <a:chExt cx="2971217" cy="2389488"/>
            </a:xfrm>
          </p:grpSpPr>
          <p:grpSp>
            <p:nvGrpSpPr>
              <p:cNvPr id="23" name="Csoportba foglalás 22"/>
              <p:cNvGrpSpPr>
                <a:grpSpLocks noChangeAspect="1"/>
              </p:cNvGrpSpPr>
              <p:nvPr/>
            </p:nvGrpSpPr>
            <p:grpSpPr>
              <a:xfrm>
                <a:off x="7062796" y="3845494"/>
                <a:ext cx="875130" cy="2389487"/>
                <a:chOff x="8234070" y="2197659"/>
                <a:chExt cx="1458550" cy="3982478"/>
              </a:xfrm>
            </p:grpSpPr>
            <p:sp>
              <p:nvSpPr>
                <p:cNvPr id="24" name="Téglalap 23"/>
                <p:cNvSpPr/>
                <p:nvPr/>
              </p:nvSpPr>
              <p:spPr>
                <a:xfrm>
                  <a:off x="8234070" y="2657003"/>
                  <a:ext cx="1458550" cy="352313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5" name="Téglalap 24"/>
                <p:cNvSpPr/>
                <p:nvPr/>
              </p:nvSpPr>
              <p:spPr>
                <a:xfrm>
                  <a:off x="8639327" y="3866612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6" name="Téglalap 25"/>
                <p:cNvSpPr/>
                <p:nvPr/>
              </p:nvSpPr>
              <p:spPr>
                <a:xfrm>
                  <a:off x="8649066" y="501572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7" name="Téglalap 26"/>
                <p:cNvSpPr/>
                <p:nvPr/>
              </p:nvSpPr>
              <p:spPr>
                <a:xfrm>
                  <a:off x="8646515" y="271848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8" name="Téglalap 27"/>
                <p:cNvSpPr/>
                <p:nvPr/>
              </p:nvSpPr>
              <p:spPr>
                <a:xfrm rot="16200000">
                  <a:off x="8604311" y="2017659"/>
                  <a:ext cx="720000" cy="1080000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hu-HU" dirty="0">
                      <a:solidFill>
                        <a:srgbClr val="FF0000"/>
                      </a:solidFill>
                    </a:rPr>
                    <a:t>YYY</a:t>
                  </a:r>
                </a:p>
              </p:txBody>
            </p:sp>
          </p:grpSp>
          <p:grpSp>
            <p:nvGrpSpPr>
              <p:cNvPr id="29" name="Csoportba foglalás 28"/>
              <p:cNvGrpSpPr>
                <a:grpSpLocks noChangeAspect="1"/>
              </p:cNvGrpSpPr>
              <p:nvPr/>
            </p:nvGrpSpPr>
            <p:grpSpPr>
              <a:xfrm>
                <a:off x="6021045" y="3845495"/>
                <a:ext cx="875130" cy="2389487"/>
                <a:chOff x="8234070" y="2197659"/>
                <a:chExt cx="1458550" cy="3982478"/>
              </a:xfrm>
            </p:grpSpPr>
            <p:sp>
              <p:nvSpPr>
                <p:cNvPr id="30" name="Téglalap 29"/>
                <p:cNvSpPr/>
                <p:nvPr/>
              </p:nvSpPr>
              <p:spPr>
                <a:xfrm>
                  <a:off x="8234070" y="2657003"/>
                  <a:ext cx="1458550" cy="352313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1" name="Téglalap 30"/>
                <p:cNvSpPr/>
                <p:nvPr/>
              </p:nvSpPr>
              <p:spPr>
                <a:xfrm>
                  <a:off x="8639327" y="3866612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2" name="Téglalap 31"/>
                <p:cNvSpPr/>
                <p:nvPr/>
              </p:nvSpPr>
              <p:spPr>
                <a:xfrm>
                  <a:off x="8649066" y="501572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3" name="Téglalap 32"/>
                <p:cNvSpPr/>
                <p:nvPr/>
              </p:nvSpPr>
              <p:spPr>
                <a:xfrm>
                  <a:off x="8646515" y="271848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4" name="Téglalap 33"/>
                <p:cNvSpPr/>
                <p:nvPr/>
              </p:nvSpPr>
              <p:spPr>
                <a:xfrm rot="16200000">
                  <a:off x="8604311" y="2017659"/>
                  <a:ext cx="720000" cy="1080000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hu-HU" dirty="0">
                      <a:solidFill>
                        <a:srgbClr val="FF0000"/>
                      </a:solidFill>
                    </a:rPr>
                    <a:t>LLL</a:t>
                  </a:r>
                </a:p>
              </p:txBody>
            </p:sp>
          </p:grpSp>
          <p:grpSp>
            <p:nvGrpSpPr>
              <p:cNvPr id="35" name="Csoportba foglalás 34"/>
              <p:cNvGrpSpPr>
                <a:grpSpLocks noChangeAspect="1"/>
              </p:cNvGrpSpPr>
              <p:nvPr/>
            </p:nvGrpSpPr>
            <p:grpSpPr>
              <a:xfrm>
                <a:off x="4966709" y="3845494"/>
                <a:ext cx="875130" cy="2389487"/>
                <a:chOff x="8234070" y="2197659"/>
                <a:chExt cx="1458550" cy="3982478"/>
              </a:xfrm>
            </p:grpSpPr>
            <p:sp>
              <p:nvSpPr>
                <p:cNvPr id="36" name="Téglalap 35"/>
                <p:cNvSpPr/>
                <p:nvPr/>
              </p:nvSpPr>
              <p:spPr>
                <a:xfrm>
                  <a:off x="8234070" y="2657003"/>
                  <a:ext cx="1458550" cy="352313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7" name="Téglalap 36"/>
                <p:cNvSpPr/>
                <p:nvPr/>
              </p:nvSpPr>
              <p:spPr>
                <a:xfrm>
                  <a:off x="8639327" y="3866612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8" name="Téglalap 37"/>
                <p:cNvSpPr/>
                <p:nvPr/>
              </p:nvSpPr>
              <p:spPr>
                <a:xfrm>
                  <a:off x="8649066" y="501572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9" name="Téglalap 38"/>
                <p:cNvSpPr/>
                <p:nvPr/>
              </p:nvSpPr>
              <p:spPr>
                <a:xfrm>
                  <a:off x="8646515" y="271848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40" name="Téglalap 39"/>
                <p:cNvSpPr/>
                <p:nvPr/>
              </p:nvSpPr>
              <p:spPr>
                <a:xfrm rot="16200000">
                  <a:off x="8604311" y="2017659"/>
                  <a:ext cx="720000" cy="1080000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hu-HU" dirty="0">
                      <a:solidFill>
                        <a:srgbClr val="FF0000"/>
                      </a:solidFill>
                    </a:rPr>
                    <a:t>KKK</a:t>
                  </a:r>
                </a:p>
              </p:txBody>
            </p:sp>
          </p:grpSp>
        </p:grpSp>
        <p:sp>
          <p:nvSpPr>
            <p:cNvPr id="51" name="Téglalap 50"/>
            <p:cNvSpPr/>
            <p:nvPr/>
          </p:nvSpPr>
          <p:spPr>
            <a:xfrm>
              <a:off x="4875635" y="3711721"/>
              <a:ext cx="3910818" cy="260766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2" name="Téglalap 51"/>
            <p:cNvSpPr/>
            <p:nvPr/>
          </p:nvSpPr>
          <p:spPr>
            <a:xfrm>
              <a:off x="4904679" y="3338929"/>
              <a:ext cx="1859216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>
                  <a:solidFill>
                    <a:srgbClr val="0070C0"/>
                  </a:solidFill>
                </a:rPr>
                <a:t>HRHRKDDKNMM</a:t>
              </a:r>
            </a:p>
          </p:txBody>
        </p:sp>
        <p:sp>
          <p:nvSpPr>
            <p:cNvPr id="56" name="Téglalap 55"/>
            <p:cNvSpPr/>
            <p:nvPr/>
          </p:nvSpPr>
          <p:spPr>
            <a:xfrm>
              <a:off x="6896175" y="2769188"/>
              <a:ext cx="1859216" cy="457200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err="1">
                  <a:solidFill>
                    <a:srgbClr val="00B050"/>
                  </a:solidFill>
                </a:rPr>
                <a:t>XXppZZ%%</a:t>
              </a:r>
              <a:endParaRPr lang="hu-HU" dirty="0">
                <a:solidFill>
                  <a:srgbClr val="00B050"/>
                </a:solidFill>
              </a:endParaRPr>
            </a:p>
          </p:txBody>
        </p:sp>
      </p:grpSp>
      <p:sp>
        <p:nvSpPr>
          <p:cNvPr id="41" name="Téglalap 40"/>
          <p:cNvSpPr/>
          <p:nvPr/>
        </p:nvSpPr>
        <p:spPr>
          <a:xfrm>
            <a:off x="422031" y="3221502"/>
            <a:ext cx="9988061" cy="327702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57" name="Objektum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83660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r:id="rId3" imgW="2750400" imgH="2750400" progId="">
                  <p:embed/>
                </p:oleObj>
              </mc:Choice>
              <mc:Fallback>
                <p:oleObj r:id="rId3" imgW="2750400" imgH="2750400" progId="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071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7.lépés: Diagram rajzolás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9863" y="1828800"/>
            <a:ext cx="6582615" cy="4351337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/>
              <a:t>FlipChart</a:t>
            </a:r>
            <a:r>
              <a:rPr lang="hu-HU" dirty="0"/>
              <a:t> papíron helyezzék el a kialakult csoportokat:</a:t>
            </a:r>
          </a:p>
          <a:p>
            <a:pPr lvl="1"/>
            <a:r>
              <a:rPr lang="hu-HU" dirty="0"/>
              <a:t>Karikázzák be az 1. szintű csoportokat és a pirossal felírt címeket azonos színnel (pl. fekete tollal.)</a:t>
            </a:r>
          </a:p>
          <a:p>
            <a:pPr lvl="1"/>
            <a:r>
              <a:rPr lang="hu-HU" dirty="0"/>
              <a:t>Karikázzák be az 2. szintű csoportokat és a kékkel felírt címeket azonos színnel </a:t>
            </a:r>
          </a:p>
          <a:p>
            <a:pPr lvl="1"/>
            <a:r>
              <a:rPr lang="hu-HU" dirty="0"/>
              <a:t>Karikázzák be az 3. szintű csoportokat és a zölddel felírt címeket azonos színnel </a:t>
            </a:r>
          </a:p>
          <a:p>
            <a:r>
              <a:rPr lang="hu-HU" dirty="0"/>
              <a:t>Nyilakkal jelezzék a csoportok közötti kapcsolatot!</a:t>
            </a:r>
          </a:p>
          <a:p>
            <a:pPr lvl="1"/>
            <a:r>
              <a:rPr lang="hu-HU" dirty="0"/>
              <a:t>ok → okozat </a:t>
            </a:r>
          </a:p>
          <a:p>
            <a:pPr lvl="1"/>
            <a:r>
              <a:rPr lang="hu-HU" dirty="0"/>
              <a:t>két irányú kapcsolat nem lehetséges</a:t>
            </a:r>
          </a:p>
          <a:p>
            <a:pPr lvl="1"/>
            <a:endParaRPr lang="hu-HU" dirty="0"/>
          </a:p>
          <a:p>
            <a:endParaRPr lang="hu-HU" dirty="0"/>
          </a:p>
        </p:txBody>
      </p:sp>
      <p:sp>
        <p:nvSpPr>
          <p:cNvPr id="4" name="Élőláb helye 19"/>
          <p:cNvSpPr txBox="1"/>
          <p:nvPr/>
        </p:nvSpPr>
        <p:spPr>
          <a:xfrm>
            <a:off x="838201" y="6315959"/>
            <a:ext cx="27661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200" dirty="0"/>
              <a:t>„ISOFÓRUM Ősz 2016”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     2016. 11.</a:t>
            </a:r>
            <a:r>
              <a:rPr lang="hu-HU" sz="1200" b="0" i="0" u="none" strike="noStrike" kern="1200" cap="none" spc="0" dirty="0">
                <a:uFillTx/>
                <a:latin typeface="Calibri"/>
              </a:rPr>
              <a:t> 23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.    </a:t>
            </a:r>
          </a:p>
        </p:txBody>
      </p:sp>
      <p:grpSp>
        <p:nvGrpSpPr>
          <p:cNvPr id="100" name="Csoportba foglalás 99"/>
          <p:cNvGrpSpPr/>
          <p:nvPr/>
        </p:nvGrpSpPr>
        <p:grpSpPr>
          <a:xfrm>
            <a:off x="6975137" y="2014750"/>
            <a:ext cx="4833316" cy="3836242"/>
            <a:chOff x="6527411" y="2023221"/>
            <a:chExt cx="4833316" cy="3836242"/>
          </a:xfrm>
        </p:grpSpPr>
        <p:grpSp>
          <p:nvGrpSpPr>
            <p:cNvPr id="5" name="Csoportba foglalás 4"/>
            <p:cNvGrpSpPr>
              <a:grpSpLocks noChangeAspect="1"/>
            </p:cNvGrpSpPr>
            <p:nvPr/>
          </p:nvGrpSpPr>
          <p:grpSpPr>
            <a:xfrm>
              <a:off x="6527411" y="2078479"/>
              <a:ext cx="1564327" cy="1192184"/>
              <a:chOff x="647114" y="3340110"/>
              <a:chExt cx="3910818" cy="2980461"/>
            </a:xfrm>
          </p:grpSpPr>
          <p:grpSp>
            <p:nvGrpSpPr>
              <p:cNvPr id="6" name="Csoportba foglalás 5"/>
              <p:cNvGrpSpPr/>
              <p:nvPr/>
            </p:nvGrpSpPr>
            <p:grpSpPr>
              <a:xfrm>
                <a:off x="1045476" y="3797310"/>
                <a:ext cx="3041555" cy="2435761"/>
                <a:chOff x="1172088" y="3600358"/>
                <a:chExt cx="3041555" cy="2435761"/>
              </a:xfrm>
            </p:grpSpPr>
            <p:grpSp>
              <p:nvGrpSpPr>
                <p:cNvPr id="9" name="Csoportba foglalás 8"/>
                <p:cNvGrpSpPr>
                  <a:grpSpLocks noChangeAspect="1"/>
                </p:cNvGrpSpPr>
                <p:nvPr/>
              </p:nvGrpSpPr>
              <p:grpSpPr>
                <a:xfrm>
                  <a:off x="3338513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22" name="Téglalap 21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23" name="Téglalap 22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24" name="Téglalap 23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25" name="Téglalap 24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26" name="Téglalap 25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ZZZ</a:t>
                    </a:r>
                  </a:p>
                </p:txBody>
              </p:sp>
            </p:grpSp>
            <p:grpSp>
              <p:nvGrpSpPr>
                <p:cNvPr id="10" name="Csoportba foglalás 9"/>
                <p:cNvGrpSpPr>
                  <a:grpSpLocks noChangeAspect="1"/>
                </p:cNvGrpSpPr>
                <p:nvPr/>
              </p:nvGrpSpPr>
              <p:grpSpPr>
                <a:xfrm>
                  <a:off x="1172088" y="3646632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7" name="Téglalap 16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8" name="Téglalap 17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9" name="Téglalap 18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20" name="Téglalap 19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21" name="Téglalap 20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AAA</a:t>
                    </a:r>
                  </a:p>
                </p:txBody>
              </p:sp>
            </p:grpSp>
            <p:grpSp>
              <p:nvGrpSpPr>
                <p:cNvPr id="11" name="Csoportba foglalás 10"/>
                <p:cNvGrpSpPr>
                  <a:grpSpLocks noChangeAspect="1"/>
                </p:cNvGrpSpPr>
                <p:nvPr/>
              </p:nvGrpSpPr>
              <p:grpSpPr>
                <a:xfrm>
                  <a:off x="2292220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2" name="Téglalap 11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3" name="Téglalap 12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4" name="Téglalap 13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5" name="Téglalap 14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6" name="Téglalap 15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CCC</a:t>
                    </a:r>
                  </a:p>
                </p:txBody>
              </p:sp>
            </p:grpSp>
          </p:grpSp>
          <p:sp>
            <p:nvSpPr>
              <p:cNvPr id="7" name="Téglalap 6"/>
              <p:cNvSpPr/>
              <p:nvPr/>
            </p:nvSpPr>
            <p:spPr>
              <a:xfrm>
                <a:off x="647114" y="3712902"/>
                <a:ext cx="3910818" cy="2607669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sz="800"/>
              </a:p>
            </p:txBody>
          </p:sp>
          <p:sp>
            <p:nvSpPr>
              <p:cNvPr id="8" name="Téglalap 7"/>
              <p:cNvSpPr/>
              <p:nvPr/>
            </p:nvSpPr>
            <p:spPr>
              <a:xfrm>
                <a:off x="676158" y="3340110"/>
                <a:ext cx="1859216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800" dirty="0">
                    <a:solidFill>
                      <a:srgbClr val="0070C0"/>
                    </a:solidFill>
                  </a:rPr>
                  <a:t>AZAZAZAZ GGGG</a:t>
                </a:r>
              </a:p>
            </p:txBody>
          </p:sp>
        </p:grpSp>
        <p:grpSp>
          <p:nvGrpSpPr>
            <p:cNvPr id="27" name="Csoportba foglalás 26"/>
            <p:cNvGrpSpPr>
              <a:grpSpLocks noChangeAspect="1"/>
            </p:cNvGrpSpPr>
            <p:nvPr/>
          </p:nvGrpSpPr>
          <p:grpSpPr>
            <a:xfrm>
              <a:off x="9770695" y="2023221"/>
              <a:ext cx="1564327" cy="1192184"/>
              <a:chOff x="647114" y="3340110"/>
              <a:chExt cx="3910818" cy="2980461"/>
            </a:xfrm>
          </p:grpSpPr>
          <p:grpSp>
            <p:nvGrpSpPr>
              <p:cNvPr id="28" name="Csoportba foglalás 27"/>
              <p:cNvGrpSpPr/>
              <p:nvPr/>
            </p:nvGrpSpPr>
            <p:grpSpPr>
              <a:xfrm>
                <a:off x="1045476" y="3797310"/>
                <a:ext cx="3041555" cy="2435761"/>
                <a:chOff x="1172088" y="3600358"/>
                <a:chExt cx="3041555" cy="2435761"/>
              </a:xfrm>
            </p:grpSpPr>
            <p:grpSp>
              <p:nvGrpSpPr>
                <p:cNvPr id="31" name="Csoportba foglalás 30"/>
                <p:cNvGrpSpPr>
                  <a:grpSpLocks noChangeAspect="1"/>
                </p:cNvGrpSpPr>
                <p:nvPr/>
              </p:nvGrpSpPr>
              <p:grpSpPr>
                <a:xfrm>
                  <a:off x="3338513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44" name="Téglalap 43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45" name="Téglalap 44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46" name="Téglalap 45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47" name="Téglalap 46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48" name="Téglalap 47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ZZZ</a:t>
                    </a:r>
                  </a:p>
                </p:txBody>
              </p:sp>
            </p:grpSp>
            <p:grpSp>
              <p:nvGrpSpPr>
                <p:cNvPr id="32" name="Csoportba foglalás 31"/>
                <p:cNvGrpSpPr>
                  <a:grpSpLocks noChangeAspect="1"/>
                </p:cNvGrpSpPr>
                <p:nvPr/>
              </p:nvGrpSpPr>
              <p:grpSpPr>
                <a:xfrm>
                  <a:off x="1172088" y="3646632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39" name="Téglalap 38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40" name="Téglalap 39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41" name="Téglalap 40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42" name="Téglalap 41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43" name="Téglalap 42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AAA</a:t>
                    </a:r>
                  </a:p>
                </p:txBody>
              </p:sp>
            </p:grpSp>
            <p:grpSp>
              <p:nvGrpSpPr>
                <p:cNvPr id="33" name="Csoportba foglalás 32"/>
                <p:cNvGrpSpPr>
                  <a:grpSpLocks noChangeAspect="1"/>
                </p:cNvGrpSpPr>
                <p:nvPr/>
              </p:nvGrpSpPr>
              <p:grpSpPr>
                <a:xfrm>
                  <a:off x="2292220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34" name="Téglalap 33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35" name="Téglalap 34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36" name="Téglalap 35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37" name="Téglalap 36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38" name="Téglalap 37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CCC</a:t>
                    </a:r>
                  </a:p>
                </p:txBody>
              </p:sp>
            </p:grpSp>
          </p:grpSp>
          <p:sp>
            <p:nvSpPr>
              <p:cNvPr id="29" name="Téglalap 28"/>
              <p:cNvSpPr/>
              <p:nvPr/>
            </p:nvSpPr>
            <p:spPr>
              <a:xfrm>
                <a:off x="647114" y="3712902"/>
                <a:ext cx="3910818" cy="2607669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sz="800"/>
              </a:p>
            </p:txBody>
          </p:sp>
          <p:sp>
            <p:nvSpPr>
              <p:cNvPr id="30" name="Téglalap 29"/>
              <p:cNvSpPr/>
              <p:nvPr/>
            </p:nvSpPr>
            <p:spPr>
              <a:xfrm>
                <a:off x="676158" y="3340110"/>
                <a:ext cx="1859216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800" dirty="0">
                    <a:solidFill>
                      <a:srgbClr val="0070C0"/>
                    </a:solidFill>
                  </a:rPr>
                  <a:t>AZAZAZAZ GGGG</a:t>
                </a:r>
              </a:p>
            </p:txBody>
          </p:sp>
        </p:grpSp>
        <p:grpSp>
          <p:nvGrpSpPr>
            <p:cNvPr id="49" name="Csoportba foglalás 48"/>
            <p:cNvGrpSpPr>
              <a:grpSpLocks noChangeAspect="1"/>
            </p:cNvGrpSpPr>
            <p:nvPr/>
          </p:nvGrpSpPr>
          <p:grpSpPr>
            <a:xfrm>
              <a:off x="9796400" y="3932871"/>
              <a:ext cx="1564327" cy="1192184"/>
              <a:chOff x="647114" y="3340110"/>
              <a:chExt cx="3910818" cy="2980461"/>
            </a:xfrm>
          </p:grpSpPr>
          <p:grpSp>
            <p:nvGrpSpPr>
              <p:cNvPr id="50" name="Csoportba foglalás 49"/>
              <p:cNvGrpSpPr/>
              <p:nvPr/>
            </p:nvGrpSpPr>
            <p:grpSpPr>
              <a:xfrm>
                <a:off x="1045476" y="3797310"/>
                <a:ext cx="3041555" cy="2435761"/>
                <a:chOff x="1172088" y="3600358"/>
                <a:chExt cx="3041555" cy="2435761"/>
              </a:xfrm>
            </p:grpSpPr>
            <p:grpSp>
              <p:nvGrpSpPr>
                <p:cNvPr id="53" name="Csoportba foglalás 52"/>
                <p:cNvGrpSpPr>
                  <a:grpSpLocks noChangeAspect="1"/>
                </p:cNvGrpSpPr>
                <p:nvPr/>
              </p:nvGrpSpPr>
              <p:grpSpPr>
                <a:xfrm>
                  <a:off x="3338513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66" name="Téglalap 65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67" name="Téglalap 66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68" name="Téglalap 67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69" name="Téglalap 68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70" name="Téglalap 69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ZZZ</a:t>
                    </a:r>
                  </a:p>
                </p:txBody>
              </p:sp>
            </p:grpSp>
            <p:grpSp>
              <p:nvGrpSpPr>
                <p:cNvPr id="54" name="Csoportba foglalás 53"/>
                <p:cNvGrpSpPr>
                  <a:grpSpLocks noChangeAspect="1"/>
                </p:cNvGrpSpPr>
                <p:nvPr/>
              </p:nvGrpSpPr>
              <p:grpSpPr>
                <a:xfrm>
                  <a:off x="1172088" y="3646632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61" name="Téglalap 60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62" name="Téglalap 61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63" name="Téglalap 62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64" name="Téglalap 63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65" name="Téglalap 64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AAA</a:t>
                    </a:r>
                  </a:p>
                </p:txBody>
              </p:sp>
            </p:grpSp>
            <p:grpSp>
              <p:nvGrpSpPr>
                <p:cNvPr id="55" name="Csoportba foglalás 54"/>
                <p:cNvGrpSpPr>
                  <a:grpSpLocks noChangeAspect="1"/>
                </p:cNvGrpSpPr>
                <p:nvPr/>
              </p:nvGrpSpPr>
              <p:grpSpPr>
                <a:xfrm>
                  <a:off x="2292220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56" name="Téglalap 55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57" name="Téglalap 56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58" name="Téglalap 57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59" name="Téglalap 58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60" name="Téglalap 59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CCC</a:t>
                    </a:r>
                  </a:p>
                </p:txBody>
              </p:sp>
            </p:grpSp>
          </p:grpSp>
          <p:sp>
            <p:nvSpPr>
              <p:cNvPr id="51" name="Téglalap 50"/>
              <p:cNvSpPr/>
              <p:nvPr/>
            </p:nvSpPr>
            <p:spPr>
              <a:xfrm>
                <a:off x="647114" y="3712902"/>
                <a:ext cx="3910818" cy="2607669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sz="800"/>
              </a:p>
            </p:txBody>
          </p:sp>
          <p:sp>
            <p:nvSpPr>
              <p:cNvPr id="52" name="Téglalap 51"/>
              <p:cNvSpPr/>
              <p:nvPr/>
            </p:nvSpPr>
            <p:spPr>
              <a:xfrm>
                <a:off x="676158" y="3340110"/>
                <a:ext cx="1859216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800" dirty="0">
                    <a:solidFill>
                      <a:srgbClr val="0070C0"/>
                    </a:solidFill>
                  </a:rPr>
                  <a:t>AZAZAZAZ GGGG</a:t>
                </a:r>
              </a:p>
            </p:txBody>
          </p:sp>
        </p:grpSp>
        <p:grpSp>
          <p:nvGrpSpPr>
            <p:cNvPr id="71" name="Csoportba foglalás 70"/>
            <p:cNvGrpSpPr>
              <a:grpSpLocks noChangeAspect="1"/>
            </p:cNvGrpSpPr>
            <p:nvPr/>
          </p:nvGrpSpPr>
          <p:grpSpPr>
            <a:xfrm>
              <a:off x="7179841" y="4667279"/>
              <a:ext cx="1564327" cy="1192184"/>
              <a:chOff x="647114" y="3340110"/>
              <a:chExt cx="3910818" cy="2980461"/>
            </a:xfrm>
          </p:grpSpPr>
          <p:grpSp>
            <p:nvGrpSpPr>
              <p:cNvPr id="72" name="Csoportba foglalás 71"/>
              <p:cNvGrpSpPr/>
              <p:nvPr/>
            </p:nvGrpSpPr>
            <p:grpSpPr>
              <a:xfrm>
                <a:off x="1045476" y="3797310"/>
                <a:ext cx="3041555" cy="2435761"/>
                <a:chOff x="1172088" y="3600358"/>
                <a:chExt cx="3041555" cy="2435761"/>
              </a:xfrm>
            </p:grpSpPr>
            <p:grpSp>
              <p:nvGrpSpPr>
                <p:cNvPr id="75" name="Csoportba foglalás 74"/>
                <p:cNvGrpSpPr>
                  <a:grpSpLocks noChangeAspect="1"/>
                </p:cNvGrpSpPr>
                <p:nvPr/>
              </p:nvGrpSpPr>
              <p:grpSpPr>
                <a:xfrm>
                  <a:off x="3338513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88" name="Téglalap 87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89" name="Téglalap 88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90" name="Téglalap 89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91" name="Téglalap 90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92" name="Téglalap 91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ZZZ</a:t>
                    </a:r>
                  </a:p>
                </p:txBody>
              </p:sp>
            </p:grpSp>
            <p:grpSp>
              <p:nvGrpSpPr>
                <p:cNvPr id="76" name="Csoportba foglalás 75"/>
                <p:cNvGrpSpPr>
                  <a:grpSpLocks noChangeAspect="1"/>
                </p:cNvGrpSpPr>
                <p:nvPr/>
              </p:nvGrpSpPr>
              <p:grpSpPr>
                <a:xfrm>
                  <a:off x="1172088" y="3646632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83" name="Téglalap 82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84" name="Téglalap 83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85" name="Téglalap 84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86" name="Téglalap 85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87" name="Téglalap 86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AAA</a:t>
                    </a:r>
                  </a:p>
                </p:txBody>
              </p:sp>
            </p:grpSp>
            <p:grpSp>
              <p:nvGrpSpPr>
                <p:cNvPr id="77" name="Csoportba foglalás 76"/>
                <p:cNvGrpSpPr>
                  <a:grpSpLocks noChangeAspect="1"/>
                </p:cNvGrpSpPr>
                <p:nvPr/>
              </p:nvGrpSpPr>
              <p:grpSpPr>
                <a:xfrm>
                  <a:off x="2292220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78" name="Téglalap 77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79" name="Téglalap 78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80" name="Téglalap 79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81" name="Téglalap 80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82" name="Téglalap 81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CCC</a:t>
                    </a:r>
                  </a:p>
                </p:txBody>
              </p:sp>
            </p:grpSp>
          </p:grpSp>
          <p:sp>
            <p:nvSpPr>
              <p:cNvPr id="73" name="Téglalap 72"/>
              <p:cNvSpPr/>
              <p:nvPr/>
            </p:nvSpPr>
            <p:spPr>
              <a:xfrm>
                <a:off x="647114" y="3712902"/>
                <a:ext cx="3910818" cy="2607669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sz="800"/>
              </a:p>
            </p:txBody>
          </p:sp>
          <p:sp>
            <p:nvSpPr>
              <p:cNvPr id="74" name="Téglalap 73"/>
              <p:cNvSpPr/>
              <p:nvPr/>
            </p:nvSpPr>
            <p:spPr>
              <a:xfrm>
                <a:off x="676158" y="3340110"/>
                <a:ext cx="1859216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800" dirty="0">
                    <a:solidFill>
                      <a:srgbClr val="0070C0"/>
                    </a:solidFill>
                  </a:rPr>
                  <a:t>AZAZAZAZ GGGG</a:t>
                </a:r>
              </a:p>
            </p:txBody>
          </p:sp>
        </p:grpSp>
        <p:sp>
          <p:nvSpPr>
            <p:cNvPr id="93" name="Lefelé nyíl 92"/>
            <p:cNvSpPr/>
            <p:nvPr/>
          </p:nvSpPr>
          <p:spPr>
            <a:xfrm rot="16200000">
              <a:off x="8789438" y="2457425"/>
              <a:ext cx="318630" cy="87627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4" name="Lefelé nyíl 93"/>
            <p:cNvSpPr/>
            <p:nvPr/>
          </p:nvSpPr>
          <p:spPr>
            <a:xfrm rot="2978040">
              <a:off x="9023304" y="3359949"/>
              <a:ext cx="315767" cy="87627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5" name="Lefelé nyíl 94"/>
            <p:cNvSpPr/>
            <p:nvPr/>
          </p:nvSpPr>
          <p:spPr>
            <a:xfrm rot="2978040">
              <a:off x="9176645" y="4758011"/>
              <a:ext cx="315767" cy="87627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6" name="Lefelé nyíl 95"/>
            <p:cNvSpPr/>
            <p:nvPr/>
          </p:nvSpPr>
          <p:spPr>
            <a:xfrm>
              <a:off x="10594648" y="3302004"/>
              <a:ext cx="495240" cy="603564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7" name="Téglalap 96"/>
            <p:cNvSpPr/>
            <p:nvPr/>
          </p:nvSpPr>
          <p:spPr>
            <a:xfrm>
              <a:off x="6810945" y="3886635"/>
              <a:ext cx="423463" cy="5792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8" name="Lefelé nyíl 97"/>
            <p:cNvSpPr/>
            <p:nvPr/>
          </p:nvSpPr>
          <p:spPr>
            <a:xfrm>
              <a:off x="6914507" y="3359184"/>
              <a:ext cx="242316" cy="489204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aphicFrame>
        <p:nvGraphicFramePr>
          <p:cNvPr id="101" name="Objektum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83660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r:id="rId3" imgW="2750400" imgH="2750400" progId="">
                  <p:embed/>
                </p:oleObj>
              </mc:Choice>
              <mc:Fallback>
                <p:oleObj r:id="rId3" imgW="2750400" imgH="2750400" progId="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2712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362287" y="4186199"/>
            <a:ext cx="1059955" cy="825472"/>
          </a:xfrm>
          <a:prstGeom prst="rect">
            <a:avLst/>
          </a:prstGeom>
          <a:pattFill prst="ltUpDiag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8.lépés: Szavazzanak a „legmagasabb – 1”  szintű címekre </a:t>
            </a:r>
            <a:br>
              <a:rPr lang="hu-HU" sz="3200" b="1" dirty="0">
                <a:solidFill>
                  <a:srgbClr val="FF0000"/>
                </a:solidFill>
              </a:rPr>
            </a:br>
            <a:r>
              <a:rPr lang="hu-HU" sz="3200" b="1" dirty="0">
                <a:solidFill>
                  <a:srgbClr val="FF0000"/>
                </a:solidFill>
              </a:rPr>
              <a:t>				vagy a magányos farkasokra!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5127" y="1828800"/>
            <a:ext cx="4613137" cy="4351337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Az 2. vagy ha van a 3. szintű </a:t>
            </a:r>
            <a:r>
              <a:rPr lang="hu-HU" i="1" u="sng" dirty="0"/>
              <a:t>cím alapján </a:t>
            </a:r>
            <a:r>
              <a:rPr lang="hu-HU" dirty="0"/>
              <a:t>értékeljük a megállapítás jelentőségét</a:t>
            </a:r>
          </a:p>
          <a:p>
            <a:r>
              <a:rPr lang="hu-HU" dirty="0"/>
              <a:t>Minden résztvevő egy-egy </a:t>
            </a:r>
            <a:r>
              <a:rPr lang="hu-HU" dirty="0">
                <a:solidFill>
                  <a:srgbClr val="FF0000"/>
                </a:solidFill>
              </a:rPr>
              <a:t>piros (3 pont)</a:t>
            </a:r>
            <a:r>
              <a:rPr lang="hu-HU" dirty="0"/>
              <a:t>, </a:t>
            </a:r>
            <a:r>
              <a:rPr lang="hu-HU" dirty="0">
                <a:solidFill>
                  <a:srgbClr val="0070C0"/>
                </a:solidFill>
              </a:rPr>
              <a:t>kék (2 pont)</a:t>
            </a:r>
            <a:r>
              <a:rPr lang="hu-HU" dirty="0"/>
              <a:t>, </a:t>
            </a:r>
            <a:r>
              <a:rPr lang="hu-HU" dirty="0">
                <a:solidFill>
                  <a:srgbClr val="00B050"/>
                </a:solidFill>
              </a:rPr>
              <a:t>zöld (1 pont) </a:t>
            </a:r>
            <a:r>
              <a:rPr lang="hu-HU" dirty="0"/>
              <a:t>értékeléssel rendelkezik</a:t>
            </a:r>
          </a:p>
          <a:p>
            <a:r>
              <a:rPr lang="hu-HU" dirty="0"/>
              <a:t>Az összesített szavazatok alapján:</a:t>
            </a:r>
          </a:p>
          <a:p>
            <a:pPr lvl="1"/>
            <a:r>
              <a:rPr lang="hu-HU" dirty="0"/>
              <a:t>A legtöbb pontot kapó csoportot színezzék pirossal</a:t>
            </a:r>
          </a:p>
          <a:p>
            <a:pPr lvl="1"/>
            <a:r>
              <a:rPr lang="hu-HU" dirty="0"/>
              <a:t>A másodikat kékkel</a:t>
            </a:r>
          </a:p>
          <a:p>
            <a:pPr lvl="1"/>
            <a:r>
              <a:rPr lang="hu-HU" dirty="0"/>
              <a:t>A harmadikat zölddel</a:t>
            </a:r>
          </a:p>
          <a:p>
            <a:endParaRPr lang="hu-HU" dirty="0"/>
          </a:p>
        </p:txBody>
      </p:sp>
      <p:sp>
        <p:nvSpPr>
          <p:cNvPr id="4" name="Élőláb helye 19"/>
          <p:cNvSpPr txBox="1"/>
          <p:nvPr/>
        </p:nvSpPr>
        <p:spPr>
          <a:xfrm>
            <a:off x="838201" y="6315959"/>
            <a:ext cx="27661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200" dirty="0"/>
              <a:t>„ISOFÓRUM Ősz 2016”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     2016. 11.</a:t>
            </a:r>
            <a:r>
              <a:rPr lang="hu-HU" sz="1200" b="0" i="0" u="none" strike="noStrike" kern="1200" cap="none" spc="0" dirty="0">
                <a:uFillTx/>
                <a:latin typeface="Calibri"/>
              </a:rPr>
              <a:t> 23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.    </a:t>
            </a:r>
          </a:p>
        </p:txBody>
      </p:sp>
      <p:grpSp>
        <p:nvGrpSpPr>
          <p:cNvPr id="100" name="Csoportba foglalás 99"/>
          <p:cNvGrpSpPr/>
          <p:nvPr/>
        </p:nvGrpSpPr>
        <p:grpSpPr>
          <a:xfrm>
            <a:off x="6350669" y="2431371"/>
            <a:ext cx="4833316" cy="3836242"/>
            <a:chOff x="6527411" y="2023221"/>
            <a:chExt cx="4833316" cy="3836242"/>
          </a:xfrm>
        </p:grpSpPr>
        <p:grpSp>
          <p:nvGrpSpPr>
            <p:cNvPr id="101" name="Csoportba foglalás 100"/>
            <p:cNvGrpSpPr>
              <a:grpSpLocks noChangeAspect="1"/>
            </p:cNvGrpSpPr>
            <p:nvPr/>
          </p:nvGrpSpPr>
          <p:grpSpPr>
            <a:xfrm>
              <a:off x="6527411" y="2078479"/>
              <a:ext cx="1564327" cy="1192184"/>
              <a:chOff x="647114" y="3340110"/>
              <a:chExt cx="3910818" cy="2980461"/>
            </a:xfrm>
          </p:grpSpPr>
          <p:grpSp>
            <p:nvGrpSpPr>
              <p:cNvPr id="174" name="Csoportba foglalás 173"/>
              <p:cNvGrpSpPr/>
              <p:nvPr/>
            </p:nvGrpSpPr>
            <p:grpSpPr>
              <a:xfrm>
                <a:off x="1045476" y="3797310"/>
                <a:ext cx="3041555" cy="2435761"/>
                <a:chOff x="1172088" y="3600358"/>
                <a:chExt cx="3041555" cy="2435761"/>
              </a:xfrm>
            </p:grpSpPr>
            <p:grpSp>
              <p:nvGrpSpPr>
                <p:cNvPr id="177" name="Csoportba foglalás 176"/>
                <p:cNvGrpSpPr>
                  <a:grpSpLocks noChangeAspect="1"/>
                </p:cNvGrpSpPr>
                <p:nvPr/>
              </p:nvGrpSpPr>
              <p:grpSpPr>
                <a:xfrm>
                  <a:off x="3338513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90" name="Téglalap 189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pattFill prst="ltUpDiag">
                    <a:fgClr>
                      <a:schemeClr val="accent1"/>
                    </a:fgClr>
                    <a:bgClr>
                      <a:schemeClr val="bg1"/>
                    </a:bgClr>
                  </a:patt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91" name="Téglalap 190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92" name="Téglalap 191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93" name="Téglalap 192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94" name="Téglalap 193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ZZZ</a:t>
                    </a:r>
                  </a:p>
                </p:txBody>
              </p:sp>
            </p:grpSp>
            <p:grpSp>
              <p:nvGrpSpPr>
                <p:cNvPr id="178" name="Csoportba foglalás 177"/>
                <p:cNvGrpSpPr>
                  <a:grpSpLocks noChangeAspect="1"/>
                </p:cNvGrpSpPr>
                <p:nvPr/>
              </p:nvGrpSpPr>
              <p:grpSpPr>
                <a:xfrm>
                  <a:off x="1172088" y="3646632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85" name="Téglalap 184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86" name="Téglalap 185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87" name="Téglalap 186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88" name="Téglalap 187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89" name="Téglalap 188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AAA</a:t>
                    </a:r>
                  </a:p>
                </p:txBody>
              </p:sp>
            </p:grpSp>
            <p:grpSp>
              <p:nvGrpSpPr>
                <p:cNvPr id="179" name="Csoportba foglalás 178"/>
                <p:cNvGrpSpPr>
                  <a:grpSpLocks noChangeAspect="1"/>
                </p:cNvGrpSpPr>
                <p:nvPr/>
              </p:nvGrpSpPr>
              <p:grpSpPr>
                <a:xfrm>
                  <a:off x="2292220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80" name="Téglalap 179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81" name="Téglalap 180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82" name="Téglalap 181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83" name="Téglalap 182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84" name="Téglalap 183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CCC</a:t>
                    </a:r>
                  </a:p>
                </p:txBody>
              </p:sp>
            </p:grpSp>
          </p:grpSp>
          <p:sp>
            <p:nvSpPr>
              <p:cNvPr id="175" name="Téglalap 174"/>
              <p:cNvSpPr/>
              <p:nvPr/>
            </p:nvSpPr>
            <p:spPr>
              <a:xfrm>
                <a:off x="647114" y="3712902"/>
                <a:ext cx="3910818" cy="2607669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sz="800"/>
              </a:p>
            </p:txBody>
          </p:sp>
          <p:sp>
            <p:nvSpPr>
              <p:cNvPr id="176" name="Téglalap 175"/>
              <p:cNvSpPr/>
              <p:nvPr/>
            </p:nvSpPr>
            <p:spPr>
              <a:xfrm>
                <a:off x="676158" y="3340110"/>
                <a:ext cx="1859216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800" dirty="0">
                    <a:solidFill>
                      <a:srgbClr val="0070C0"/>
                    </a:solidFill>
                  </a:rPr>
                  <a:t>AZAZAZAZ GGGG</a:t>
                </a:r>
              </a:p>
            </p:txBody>
          </p:sp>
        </p:grpSp>
        <p:grpSp>
          <p:nvGrpSpPr>
            <p:cNvPr id="102" name="Csoportba foglalás 101"/>
            <p:cNvGrpSpPr>
              <a:grpSpLocks noChangeAspect="1"/>
            </p:cNvGrpSpPr>
            <p:nvPr/>
          </p:nvGrpSpPr>
          <p:grpSpPr>
            <a:xfrm>
              <a:off x="9770695" y="2023221"/>
              <a:ext cx="1564327" cy="1192184"/>
              <a:chOff x="647114" y="3340110"/>
              <a:chExt cx="3910818" cy="2980461"/>
            </a:xfrm>
          </p:grpSpPr>
          <p:grpSp>
            <p:nvGrpSpPr>
              <p:cNvPr id="153" name="Csoportba foglalás 152"/>
              <p:cNvGrpSpPr/>
              <p:nvPr/>
            </p:nvGrpSpPr>
            <p:grpSpPr>
              <a:xfrm>
                <a:off x="1045476" y="3797310"/>
                <a:ext cx="3041555" cy="2435761"/>
                <a:chOff x="1172088" y="3600358"/>
                <a:chExt cx="3041555" cy="2435761"/>
              </a:xfrm>
            </p:grpSpPr>
            <p:grpSp>
              <p:nvGrpSpPr>
                <p:cNvPr id="156" name="Csoportba foglalás 155"/>
                <p:cNvGrpSpPr>
                  <a:grpSpLocks noChangeAspect="1"/>
                </p:cNvGrpSpPr>
                <p:nvPr/>
              </p:nvGrpSpPr>
              <p:grpSpPr>
                <a:xfrm>
                  <a:off x="3338513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69" name="Téglalap 168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70" name="Téglalap 169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71" name="Téglalap 170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72" name="Téglalap 171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73" name="Téglalap 172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ZZZ</a:t>
                    </a:r>
                  </a:p>
                </p:txBody>
              </p:sp>
            </p:grpSp>
            <p:grpSp>
              <p:nvGrpSpPr>
                <p:cNvPr id="157" name="Csoportba foglalás 156"/>
                <p:cNvGrpSpPr>
                  <a:grpSpLocks noChangeAspect="1"/>
                </p:cNvGrpSpPr>
                <p:nvPr/>
              </p:nvGrpSpPr>
              <p:grpSpPr>
                <a:xfrm>
                  <a:off x="1172088" y="3646632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64" name="Téglalap 163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65" name="Téglalap 164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66" name="Téglalap 165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67" name="Téglalap 166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68" name="Téglalap 167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AAA</a:t>
                    </a:r>
                  </a:p>
                </p:txBody>
              </p:sp>
            </p:grpSp>
            <p:grpSp>
              <p:nvGrpSpPr>
                <p:cNvPr id="158" name="Csoportba foglalás 157"/>
                <p:cNvGrpSpPr>
                  <a:grpSpLocks noChangeAspect="1"/>
                </p:cNvGrpSpPr>
                <p:nvPr/>
              </p:nvGrpSpPr>
              <p:grpSpPr>
                <a:xfrm>
                  <a:off x="2292220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59" name="Téglalap 158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60" name="Téglalap 159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61" name="Téglalap 160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62" name="Téglalap 161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63" name="Téglalap 162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CCC</a:t>
                    </a:r>
                  </a:p>
                </p:txBody>
              </p:sp>
            </p:grpSp>
          </p:grpSp>
          <p:sp>
            <p:nvSpPr>
              <p:cNvPr id="154" name="Téglalap 153"/>
              <p:cNvSpPr/>
              <p:nvPr/>
            </p:nvSpPr>
            <p:spPr>
              <a:xfrm>
                <a:off x="647114" y="3712902"/>
                <a:ext cx="3910818" cy="2607669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sz="800"/>
              </a:p>
            </p:txBody>
          </p:sp>
          <p:sp>
            <p:nvSpPr>
              <p:cNvPr id="155" name="Téglalap 154"/>
              <p:cNvSpPr/>
              <p:nvPr/>
            </p:nvSpPr>
            <p:spPr>
              <a:xfrm>
                <a:off x="676158" y="3340110"/>
                <a:ext cx="1859216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800" dirty="0">
                    <a:solidFill>
                      <a:srgbClr val="0070C0"/>
                    </a:solidFill>
                  </a:rPr>
                  <a:t>AZAZAZAZ GGGG</a:t>
                </a:r>
              </a:p>
            </p:txBody>
          </p:sp>
        </p:grpSp>
        <p:grpSp>
          <p:nvGrpSpPr>
            <p:cNvPr id="103" name="Csoportba foglalás 102"/>
            <p:cNvGrpSpPr>
              <a:grpSpLocks noChangeAspect="1"/>
            </p:cNvGrpSpPr>
            <p:nvPr/>
          </p:nvGrpSpPr>
          <p:grpSpPr>
            <a:xfrm>
              <a:off x="9796400" y="3932871"/>
              <a:ext cx="1564327" cy="1192184"/>
              <a:chOff x="647114" y="3340110"/>
              <a:chExt cx="3910818" cy="2980461"/>
            </a:xfrm>
          </p:grpSpPr>
          <p:grpSp>
            <p:nvGrpSpPr>
              <p:cNvPr id="132" name="Csoportba foglalás 131"/>
              <p:cNvGrpSpPr/>
              <p:nvPr/>
            </p:nvGrpSpPr>
            <p:grpSpPr>
              <a:xfrm>
                <a:off x="1045476" y="3797310"/>
                <a:ext cx="3041555" cy="2435761"/>
                <a:chOff x="1172088" y="3600358"/>
                <a:chExt cx="3041555" cy="2435761"/>
              </a:xfrm>
            </p:grpSpPr>
            <p:grpSp>
              <p:nvGrpSpPr>
                <p:cNvPr id="135" name="Csoportba foglalás 134"/>
                <p:cNvGrpSpPr>
                  <a:grpSpLocks noChangeAspect="1"/>
                </p:cNvGrpSpPr>
                <p:nvPr/>
              </p:nvGrpSpPr>
              <p:grpSpPr>
                <a:xfrm>
                  <a:off x="3338513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48" name="Téglalap 147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49" name="Téglalap 148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50" name="Téglalap 149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51" name="Téglalap 150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52" name="Téglalap 151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ZZZ</a:t>
                    </a:r>
                  </a:p>
                </p:txBody>
              </p:sp>
            </p:grpSp>
            <p:grpSp>
              <p:nvGrpSpPr>
                <p:cNvPr id="136" name="Csoportba foglalás 135"/>
                <p:cNvGrpSpPr>
                  <a:grpSpLocks noChangeAspect="1"/>
                </p:cNvGrpSpPr>
                <p:nvPr/>
              </p:nvGrpSpPr>
              <p:grpSpPr>
                <a:xfrm>
                  <a:off x="1172088" y="3646632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43" name="Téglalap 142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44" name="Téglalap 143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45" name="Téglalap 144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46" name="Téglalap 145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47" name="Téglalap 146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AAA</a:t>
                    </a:r>
                  </a:p>
                </p:txBody>
              </p:sp>
            </p:grpSp>
            <p:grpSp>
              <p:nvGrpSpPr>
                <p:cNvPr id="137" name="Csoportba foglalás 136"/>
                <p:cNvGrpSpPr>
                  <a:grpSpLocks noChangeAspect="1"/>
                </p:cNvGrpSpPr>
                <p:nvPr/>
              </p:nvGrpSpPr>
              <p:grpSpPr>
                <a:xfrm>
                  <a:off x="2292220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38" name="Téglalap 137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pattFill prst="ltUpDiag">
                    <a:fgClr>
                      <a:schemeClr val="accent6"/>
                    </a:fgClr>
                    <a:bgClr>
                      <a:schemeClr val="bg1"/>
                    </a:bgClr>
                  </a:patt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39" name="Téglalap 138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40" name="Téglalap 139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41" name="Téglalap 140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42" name="Téglalap 141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CCC</a:t>
                    </a:r>
                  </a:p>
                </p:txBody>
              </p:sp>
            </p:grpSp>
          </p:grpSp>
          <p:sp>
            <p:nvSpPr>
              <p:cNvPr id="133" name="Téglalap 132"/>
              <p:cNvSpPr/>
              <p:nvPr/>
            </p:nvSpPr>
            <p:spPr>
              <a:xfrm>
                <a:off x="647114" y="3712902"/>
                <a:ext cx="3910818" cy="2607669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sz="800"/>
              </a:p>
            </p:txBody>
          </p:sp>
          <p:sp>
            <p:nvSpPr>
              <p:cNvPr id="134" name="Téglalap 133"/>
              <p:cNvSpPr/>
              <p:nvPr/>
            </p:nvSpPr>
            <p:spPr>
              <a:xfrm>
                <a:off x="676158" y="3340110"/>
                <a:ext cx="1859216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800" dirty="0">
                    <a:solidFill>
                      <a:srgbClr val="0070C0"/>
                    </a:solidFill>
                  </a:rPr>
                  <a:t>AZAZAZAZ GGGG</a:t>
                </a:r>
              </a:p>
            </p:txBody>
          </p:sp>
        </p:grpSp>
        <p:grpSp>
          <p:nvGrpSpPr>
            <p:cNvPr id="104" name="Csoportba foglalás 103"/>
            <p:cNvGrpSpPr>
              <a:grpSpLocks noChangeAspect="1"/>
            </p:cNvGrpSpPr>
            <p:nvPr/>
          </p:nvGrpSpPr>
          <p:grpSpPr>
            <a:xfrm>
              <a:off x="7179841" y="4667279"/>
              <a:ext cx="1564327" cy="1192184"/>
              <a:chOff x="647114" y="3340110"/>
              <a:chExt cx="3910818" cy="2980461"/>
            </a:xfrm>
          </p:grpSpPr>
          <p:grpSp>
            <p:nvGrpSpPr>
              <p:cNvPr id="111" name="Csoportba foglalás 110"/>
              <p:cNvGrpSpPr/>
              <p:nvPr/>
            </p:nvGrpSpPr>
            <p:grpSpPr>
              <a:xfrm>
                <a:off x="1045476" y="3797310"/>
                <a:ext cx="3041555" cy="2435761"/>
                <a:chOff x="1172088" y="3600358"/>
                <a:chExt cx="3041555" cy="2435761"/>
              </a:xfrm>
            </p:grpSpPr>
            <p:grpSp>
              <p:nvGrpSpPr>
                <p:cNvPr id="114" name="Csoportba foglalás 113"/>
                <p:cNvGrpSpPr>
                  <a:grpSpLocks noChangeAspect="1"/>
                </p:cNvGrpSpPr>
                <p:nvPr/>
              </p:nvGrpSpPr>
              <p:grpSpPr>
                <a:xfrm>
                  <a:off x="3338513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27" name="Téglalap 126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28" name="Téglalap 127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29" name="Téglalap 128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30" name="Téglalap 129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31" name="Téglalap 130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ZZZ</a:t>
                    </a:r>
                  </a:p>
                </p:txBody>
              </p:sp>
            </p:grpSp>
            <p:grpSp>
              <p:nvGrpSpPr>
                <p:cNvPr id="115" name="Csoportba foglalás 114"/>
                <p:cNvGrpSpPr>
                  <a:grpSpLocks noChangeAspect="1"/>
                </p:cNvGrpSpPr>
                <p:nvPr/>
              </p:nvGrpSpPr>
              <p:grpSpPr>
                <a:xfrm>
                  <a:off x="1172088" y="3646632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22" name="Téglalap 121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23" name="Téglalap 122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24" name="Téglalap 123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25" name="Téglalap 124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26" name="Téglalap 125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AAA</a:t>
                    </a:r>
                  </a:p>
                </p:txBody>
              </p:sp>
            </p:grpSp>
            <p:grpSp>
              <p:nvGrpSpPr>
                <p:cNvPr id="116" name="Csoportba foglalás 115"/>
                <p:cNvGrpSpPr>
                  <a:grpSpLocks noChangeAspect="1"/>
                </p:cNvGrpSpPr>
                <p:nvPr/>
              </p:nvGrpSpPr>
              <p:grpSpPr>
                <a:xfrm>
                  <a:off x="2292220" y="3600358"/>
                  <a:ext cx="875130" cy="2389487"/>
                  <a:chOff x="8234070" y="2197659"/>
                  <a:chExt cx="1458550" cy="3982478"/>
                </a:xfrm>
              </p:grpSpPr>
              <p:sp>
                <p:nvSpPr>
                  <p:cNvPr id="117" name="Téglalap 116"/>
                  <p:cNvSpPr/>
                  <p:nvPr/>
                </p:nvSpPr>
                <p:spPr>
                  <a:xfrm>
                    <a:off x="8234070" y="2657003"/>
                    <a:ext cx="1458550" cy="3523134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18" name="Téglalap 117"/>
                  <p:cNvSpPr/>
                  <p:nvPr/>
                </p:nvSpPr>
                <p:spPr>
                  <a:xfrm>
                    <a:off x="8639327" y="3866612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19" name="Téglalap 118"/>
                  <p:cNvSpPr/>
                  <p:nvPr/>
                </p:nvSpPr>
                <p:spPr>
                  <a:xfrm>
                    <a:off x="8649066" y="501572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20" name="Téglalap 119"/>
                  <p:cNvSpPr/>
                  <p:nvPr/>
                </p:nvSpPr>
                <p:spPr>
                  <a:xfrm>
                    <a:off x="8646515" y="2718489"/>
                    <a:ext cx="720000" cy="1080000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21" name="Téglalap 120"/>
                  <p:cNvSpPr/>
                  <p:nvPr/>
                </p:nvSpPr>
                <p:spPr>
                  <a:xfrm rot="16200000">
                    <a:off x="8604311" y="2017659"/>
                    <a:ext cx="720000" cy="1080000"/>
                  </a:xfrm>
                  <a:prstGeom prst="rect">
                    <a:avLst/>
                  </a:prstGeom>
                  <a:solidFill>
                    <a:schemeClr val="bg2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vert"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FF0000"/>
                        </a:solidFill>
                      </a:rPr>
                      <a:t>CCC</a:t>
                    </a:r>
                  </a:p>
                </p:txBody>
              </p:sp>
            </p:grpSp>
          </p:grpSp>
          <p:sp>
            <p:nvSpPr>
              <p:cNvPr id="112" name="Téglalap 111"/>
              <p:cNvSpPr/>
              <p:nvPr/>
            </p:nvSpPr>
            <p:spPr>
              <a:xfrm>
                <a:off x="647114" y="3712902"/>
                <a:ext cx="3910818" cy="2607669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sz="800"/>
              </a:p>
            </p:txBody>
          </p:sp>
          <p:sp>
            <p:nvSpPr>
              <p:cNvPr id="113" name="Téglalap 112"/>
              <p:cNvSpPr/>
              <p:nvPr/>
            </p:nvSpPr>
            <p:spPr>
              <a:xfrm>
                <a:off x="676158" y="3340110"/>
                <a:ext cx="1859216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u-HU" sz="800" dirty="0">
                    <a:solidFill>
                      <a:srgbClr val="0070C0"/>
                    </a:solidFill>
                  </a:rPr>
                  <a:t>AZAZAZAZ GGGG</a:t>
                </a:r>
              </a:p>
            </p:txBody>
          </p:sp>
        </p:grpSp>
        <p:sp>
          <p:nvSpPr>
            <p:cNvPr id="105" name="Lefelé nyíl 104"/>
            <p:cNvSpPr/>
            <p:nvPr/>
          </p:nvSpPr>
          <p:spPr>
            <a:xfrm rot="16200000">
              <a:off x="8789438" y="2457425"/>
              <a:ext cx="318630" cy="87627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6" name="Lefelé nyíl 105"/>
            <p:cNvSpPr/>
            <p:nvPr/>
          </p:nvSpPr>
          <p:spPr>
            <a:xfrm rot="2978040">
              <a:off x="9023304" y="3359949"/>
              <a:ext cx="315767" cy="87627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7" name="Lefelé nyíl 106"/>
            <p:cNvSpPr/>
            <p:nvPr/>
          </p:nvSpPr>
          <p:spPr>
            <a:xfrm rot="2978040">
              <a:off x="9176645" y="4758011"/>
              <a:ext cx="315767" cy="87627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8" name="Lefelé nyíl 107"/>
            <p:cNvSpPr/>
            <p:nvPr/>
          </p:nvSpPr>
          <p:spPr>
            <a:xfrm>
              <a:off x="10594648" y="3302004"/>
              <a:ext cx="495240" cy="603564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9" name="Téglalap 108"/>
            <p:cNvSpPr/>
            <p:nvPr/>
          </p:nvSpPr>
          <p:spPr>
            <a:xfrm>
              <a:off x="6810945" y="3886635"/>
              <a:ext cx="423463" cy="5792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0" name="Lefelé nyíl 109"/>
            <p:cNvSpPr/>
            <p:nvPr/>
          </p:nvSpPr>
          <p:spPr>
            <a:xfrm>
              <a:off x="6914507" y="3359184"/>
              <a:ext cx="242316" cy="489204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5" name="Ellipszis 4"/>
          <p:cNvSpPr/>
          <p:nvPr/>
        </p:nvSpPr>
        <p:spPr>
          <a:xfrm>
            <a:off x="10103350" y="5571018"/>
            <a:ext cx="180000" cy="180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5" name="Ellipszis 194"/>
          <p:cNvSpPr/>
          <p:nvPr/>
        </p:nvSpPr>
        <p:spPr>
          <a:xfrm>
            <a:off x="10380029" y="5576612"/>
            <a:ext cx="180000" cy="180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6" name="Ellipszis 195"/>
          <p:cNvSpPr/>
          <p:nvPr/>
        </p:nvSpPr>
        <p:spPr>
          <a:xfrm>
            <a:off x="10717638" y="5576612"/>
            <a:ext cx="180000" cy="180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7" name="Ellipszis 196"/>
          <p:cNvSpPr/>
          <p:nvPr/>
        </p:nvSpPr>
        <p:spPr>
          <a:xfrm>
            <a:off x="7761934" y="2643656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8" name="Ellipszis 197"/>
          <p:cNvSpPr/>
          <p:nvPr/>
        </p:nvSpPr>
        <p:spPr>
          <a:xfrm>
            <a:off x="8038613" y="2649250"/>
            <a:ext cx="180000" cy="180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9" name="Ellipszis 198"/>
          <p:cNvSpPr/>
          <p:nvPr/>
        </p:nvSpPr>
        <p:spPr>
          <a:xfrm>
            <a:off x="8376222" y="2649250"/>
            <a:ext cx="180000" cy="180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0" name="Ellipszis 199"/>
          <p:cNvSpPr/>
          <p:nvPr/>
        </p:nvSpPr>
        <p:spPr>
          <a:xfrm>
            <a:off x="8111682" y="5091224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1" name="Ellipszis 200"/>
          <p:cNvSpPr/>
          <p:nvPr/>
        </p:nvSpPr>
        <p:spPr>
          <a:xfrm>
            <a:off x="8388361" y="5096818"/>
            <a:ext cx="180000" cy="180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2" name="Ellipszis 201"/>
          <p:cNvSpPr/>
          <p:nvPr/>
        </p:nvSpPr>
        <p:spPr>
          <a:xfrm>
            <a:off x="8725970" y="5096818"/>
            <a:ext cx="180000" cy="180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3" name="Ellipszis 202"/>
          <p:cNvSpPr/>
          <p:nvPr/>
        </p:nvSpPr>
        <p:spPr>
          <a:xfrm>
            <a:off x="6330014" y="5273218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4" name="Ellipszis 203"/>
          <p:cNvSpPr/>
          <p:nvPr/>
        </p:nvSpPr>
        <p:spPr>
          <a:xfrm>
            <a:off x="6606693" y="5278812"/>
            <a:ext cx="180000" cy="1800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5" name="Ellipszis 204"/>
          <p:cNvSpPr/>
          <p:nvPr/>
        </p:nvSpPr>
        <p:spPr>
          <a:xfrm>
            <a:off x="6944302" y="5278812"/>
            <a:ext cx="180000" cy="180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6" name="Ellipszis 205"/>
          <p:cNvSpPr/>
          <p:nvPr/>
        </p:nvSpPr>
        <p:spPr>
          <a:xfrm>
            <a:off x="7018899" y="4096199"/>
            <a:ext cx="180000" cy="180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7" name="Ellipszis 206"/>
          <p:cNvSpPr/>
          <p:nvPr/>
        </p:nvSpPr>
        <p:spPr>
          <a:xfrm>
            <a:off x="7295578" y="4101793"/>
            <a:ext cx="180000" cy="180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8" name="Ellipszis 207"/>
          <p:cNvSpPr/>
          <p:nvPr/>
        </p:nvSpPr>
        <p:spPr>
          <a:xfrm>
            <a:off x="7633187" y="4101793"/>
            <a:ext cx="180000" cy="180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209" name="Objektum 2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83660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r:id="rId4" imgW="2750400" imgH="2750400" progId="">
                  <p:embed/>
                </p:oleObj>
              </mc:Choice>
              <mc:Fallback>
                <p:oleObj r:id="rId4" imgW="2750400" imgH="2750400" progId="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7367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8385" y="354891"/>
            <a:ext cx="10515600" cy="132556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9.lépés: Foglalják össze az elemzés eredményét egy mondatban!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5127" y="1856936"/>
            <a:ext cx="4233310" cy="4351337"/>
          </a:xfrm>
        </p:spPr>
        <p:txBody>
          <a:bodyPr/>
          <a:lstStyle/>
          <a:p>
            <a:r>
              <a:rPr lang="hu-HU" dirty="0"/>
              <a:t>A kapott eredmény alapján fogalmazzuk meg az egy mondatos konklúziót!</a:t>
            </a:r>
          </a:p>
          <a:p>
            <a:r>
              <a:rPr lang="hu-HU" dirty="0"/>
              <a:t>….ami megválaszolja a kiinduló kérdést</a:t>
            </a:r>
          </a:p>
          <a:p>
            <a:r>
              <a:rPr lang="hu-HU" dirty="0"/>
              <a:t>A végső konklúziót írjuk fel a lap jobb felső sarkába fekete színnel.</a:t>
            </a:r>
          </a:p>
        </p:txBody>
      </p:sp>
      <p:sp>
        <p:nvSpPr>
          <p:cNvPr id="4" name="Élőláb helye 19"/>
          <p:cNvSpPr txBox="1"/>
          <p:nvPr/>
        </p:nvSpPr>
        <p:spPr>
          <a:xfrm>
            <a:off x="838201" y="6315959"/>
            <a:ext cx="27661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200" dirty="0"/>
              <a:t>„ISOFÓRUM Ősz 2016”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     2016. 11.</a:t>
            </a:r>
            <a:r>
              <a:rPr lang="hu-HU" sz="1200" b="0" i="0" u="none" strike="noStrike" kern="1200" cap="none" spc="0" dirty="0">
                <a:uFillTx/>
                <a:latin typeface="Calibri"/>
              </a:rPr>
              <a:t> 23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.    </a:t>
            </a:r>
          </a:p>
        </p:txBody>
      </p:sp>
      <p:grpSp>
        <p:nvGrpSpPr>
          <p:cNvPr id="119" name="Csoportba foglalás 118"/>
          <p:cNvGrpSpPr/>
          <p:nvPr/>
        </p:nvGrpSpPr>
        <p:grpSpPr>
          <a:xfrm>
            <a:off x="5359789" y="1828800"/>
            <a:ext cx="6761871" cy="4669723"/>
            <a:chOff x="5359789" y="1828800"/>
            <a:chExt cx="6761871" cy="4669723"/>
          </a:xfrm>
        </p:grpSpPr>
        <p:sp>
          <p:nvSpPr>
            <p:cNvPr id="5" name="Téglalap 4"/>
            <p:cNvSpPr/>
            <p:nvPr/>
          </p:nvSpPr>
          <p:spPr>
            <a:xfrm>
              <a:off x="6362287" y="4186199"/>
              <a:ext cx="1059955" cy="825472"/>
            </a:xfrm>
            <a:prstGeom prst="rect">
              <a:avLst/>
            </a:prstGeom>
            <a:pattFill prst="ltUpDiag">
              <a:fgClr>
                <a:srgbClr val="FF00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6" name="Csoportba foglalás 5"/>
            <p:cNvGrpSpPr/>
            <p:nvPr/>
          </p:nvGrpSpPr>
          <p:grpSpPr>
            <a:xfrm>
              <a:off x="6350669" y="2431371"/>
              <a:ext cx="4833316" cy="3836242"/>
              <a:chOff x="6527411" y="2023221"/>
              <a:chExt cx="4833316" cy="3836242"/>
            </a:xfrm>
          </p:grpSpPr>
          <p:grpSp>
            <p:nvGrpSpPr>
              <p:cNvPr id="7" name="Csoportba foglalás 6"/>
              <p:cNvGrpSpPr>
                <a:grpSpLocks noChangeAspect="1"/>
              </p:cNvGrpSpPr>
              <p:nvPr/>
            </p:nvGrpSpPr>
            <p:grpSpPr>
              <a:xfrm>
                <a:off x="6527411" y="2078479"/>
                <a:ext cx="1564327" cy="1192184"/>
                <a:chOff x="647114" y="3340110"/>
                <a:chExt cx="3910818" cy="2980461"/>
              </a:xfrm>
            </p:grpSpPr>
            <p:grpSp>
              <p:nvGrpSpPr>
                <p:cNvPr id="80" name="Csoportba foglalás 79"/>
                <p:cNvGrpSpPr/>
                <p:nvPr/>
              </p:nvGrpSpPr>
              <p:grpSpPr>
                <a:xfrm>
                  <a:off x="1045476" y="3797310"/>
                  <a:ext cx="3041555" cy="2435761"/>
                  <a:chOff x="1172088" y="3600358"/>
                  <a:chExt cx="3041555" cy="2435761"/>
                </a:xfrm>
              </p:grpSpPr>
              <p:grpSp>
                <p:nvGrpSpPr>
                  <p:cNvPr id="83" name="Csoportba foglalás 82"/>
                  <p:cNvGrpSpPr>
                    <a:grpSpLocks noChangeAspect="1"/>
                  </p:cNvGrpSpPr>
                  <p:nvPr/>
                </p:nvGrpSpPr>
                <p:grpSpPr>
                  <a:xfrm>
                    <a:off x="3338513" y="3600358"/>
                    <a:ext cx="875130" cy="2389487"/>
                    <a:chOff x="8234070" y="2197659"/>
                    <a:chExt cx="1458550" cy="3982478"/>
                  </a:xfrm>
                </p:grpSpPr>
                <p:sp>
                  <p:nvSpPr>
                    <p:cNvPr id="96" name="Téglalap 95"/>
                    <p:cNvSpPr/>
                    <p:nvPr/>
                  </p:nvSpPr>
                  <p:spPr>
                    <a:xfrm>
                      <a:off x="8234070" y="2657003"/>
                      <a:ext cx="1458550" cy="3523134"/>
                    </a:xfrm>
                    <a:prstGeom prst="rect">
                      <a:avLst/>
                    </a:prstGeom>
                    <a:pattFill prst="lt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97" name="Téglalap 96"/>
                    <p:cNvSpPr/>
                    <p:nvPr/>
                  </p:nvSpPr>
                  <p:spPr>
                    <a:xfrm>
                      <a:off x="8639327" y="3866612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98" name="Téglalap 97"/>
                    <p:cNvSpPr/>
                    <p:nvPr/>
                  </p:nvSpPr>
                  <p:spPr>
                    <a:xfrm>
                      <a:off x="8649066" y="501572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99" name="Téglalap 98"/>
                    <p:cNvSpPr/>
                    <p:nvPr/>
                  </p:nvSpPr>
                  <p:spPr>
                    <a:xfrm>
                      <a:off x="8646515" y="271848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100" name="Téglalap 99"/>
                    <p:cNvSpPr/>
                    <p:nvPr/>
                  </p:nvSpPr>
                  <p:spPr>
                    <a:xfrm rot="16200000">
                      <a:off x="8604311" y="2017659"/>
                      <a:ext cx="720000" cy="108000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hu-HU" sz="800" dirty="0">
                          <a:solidFill>
                            <a:srgbClr val="FF0000"/>
                          </a:solidFill>
                        </a:rPr>
                        <a:t>ZZZ</a:t>
                      </a:r>
                    </a:p>
                  </p:txBody>
                </p:sp>
              </p:grpSp>
              <p:grpSp>
                <p:nvGrpSpPr>
                  <p:cNvPr id="84" name="Csoportba foglalás 83"/>
                  <p:cNvGrpSpPr>
                    <a:grpSpLocks noChangeAspect="1"/>
                  </p:cNvGrpSpPr>
                  <p:nvPr/>
                </p:nvGrpSpPr>
                <p:grpSpPr>
                  <a:xfrm>
                    <a:off x="1172088" y="3646632"/>
                    <a:ext cx="875130" cy="2389487"/>
                    <a:chOff x="8234070" y="2197659"/>
                    <a:chExt cx="1458550" cy="3982478"/>
                  </a:xfrm>
                </p:grpSpPr>
                <p:sp>
                  <p:nvSpPr>
                    <p:cNvPr id="91" name="Téglalap 90"/>
                    <p:cNvSpPr/>
                    <p:nvPr/>
                  </p:nvSpPr>
                  <p:spPr>
                    <a:xfrm>
                      <a:off x="8234070" y="2657003"/>
                      <a:ext cx="1458550" cy="3523134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92" name="Téglalap 91"/>
                    <p:cNvSpPr/>
                    <p:nvPr/>
                  </p:nvSpPr>
                  <p:spPr>
                    <a:xfrm>
                      <a:off x="8639327" y="3866612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93" name="Téglalap 92"/>
                    <p:cNvSpPr/>
                    <p:nvPr/>
                  </p:nvSpPr>
                  <p:spPr>
                    <a:xfrm>
                      <a:off x="8649066" y="501572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94" name="Téglalap 93"/>
                    <p:cNvSpPr/>
                    <p:nvPr/>
                  </p:nvSpPr>
                  <p:spPr>
                    <a:xfrm>
                      <a:off x="8646515" y="271848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95" name="Téglalap 94"/>
                    <p:cNvSpPr/>
                    <p:nvPr/>
                  </p:nvSpPr>
                  <p:spPr>
                    <a:xfrm rot="16200000">
                      <a:off x="8604311" y="2017659"/>
                      <a:ext cx="720000" cy="108000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hu-HU" sz="800" dirty="0">
                          <a:solidFill>
                            <a:srgbClr val="FF0000"/>
                          </a:solidFill>
                        </a:rPr>
                        <a:t>AAA</a:t>
                      </a:r>
                    </a:p>
                  </p:txBody>
                </p:sp>
              </p:grpSp>
              <p:grpSp>
                <p:nvGrpSpPr>
                  <p:cNvPr id="85" name="Csoportba foglalás 84"/>
                  <p:cNvGrpSpPr>
                    <a:grpSpLocks noChangeAspect="1"/>
                  </p:cNvGrpSpPr>
                  <p:nvPr/>
                </p:nvGrpSpPr>
                <p:grpSpPr>
                  <a:xfrm>
                    <a:off x="2292220" y="3600358"/>
                    <a:ext cx="875130" cy="2389487"/>
                    <a:chOff x="8234070" y="2197659"/>
                    <a:chExt cx="1458550" cy="3982478"/>
                  </a:xfrm>
                </p:grpSpPr>
                <p:sp>
                  <p:nvSpPr>
                    <p:cNvPr id="86" name="Téglalap 85"/>
                    <p:cNvSpPr/>
                    <p:nvPr/>
                  </p:nvSpPr>
                  <p:spPr>
                    <a:xfrm>
                      <a:off x="8234070" y="2657003"/>
                      <a:ext cx="1458550" cy="3523134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87" name="Téglalap 86"/>
                    <p:cNvSpPr/>
                    <p:nvPr/>
                  </p:nvSpPr>
                  <p:spPr>
                    <a:xfrm>
                      <a:off x="8639327" y="3866612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88" name="Téglalap 87"/>
                    <p:cNvSpPr/>
                    <p:nvPr/>
                  </p:nvSpPr>
                  <p:spPr>
                    <a:xfrm>
                      <a:off x="8649066" y="501572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89" name="Téglalap 88"/>
                    <p:cNvSpPr/>
                    <p:nvPr/>
                  </p:nvSpPr>
                  <p:spPr>
                    <a:xfrm>
                      <a:off x="8646515" y="271848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90" name="Téglalap 89"/>
                    <p:cNvSpPr/>
                    <p:nvPr/>
                  </p:nvSpPr>
                  <p:spPr>
                    <a:xfrm rot="16200000">
                      <a:off x="8604311" y="2017659"/>
                      <a:ext cx="720000" cy="108000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hu-HU" sz="800" dirty="0">
                          <a:solidFill>
                            <a:srgbClr val="FF0000"/>
                          </a:solidFill>
                        </a:rPr>
                        <a:t>CCC</a:t>
                      </a:r>
                    </a:p>
                  </p:txBody>
                </p:sp>
              </p:grpSp>
            </p:grpSp>
            <p:sp>
              <p:nvSpPr>
                <p:cNvPr id="81" name="Téglalap 80"/>
                <p:cNvSpPr/>
                <p:nvPr/>
              </p:nvSpPr>
              <p:spPr>
                <a:xfrm>
                  <a:off x="647114" y="3712902"/>
                  <a:ext cx="3910818" cy="2607669"/>
                </a:xfrm>
                <a:prstGeom prst="rect">
                  <a:avLst/>
                </a:prstGeom>
                <a:noFill/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 sz="800"/>
                </a:p>
              </p:txBody>
            </p:sp>
            <p:sp>
              <p:nvSpPr>
                <p:cNvPr id="82" name="Téglalap 81"/>
                <p:cNvSpPr/>
                <p:nvPr/>
              </p:nvSpPr>
              <p:spPr>
                <a:xfrm>
                  <a:off x="676158" y="3340110"/>
                  <a:ext cx="1859216" cy="4572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u-HU" sz="800" dirty="0">
                      <a:solidFill>
                        <a:srgbClr val="0070C0"/>
                      </a:solidFill>
                    </a:rPr>
                    <a:t>AZAZAZAZ GGGG</a:t>
                  </a:r>
                </a:p>
              </p:txBody>
            </p:sp>
          </p:grpSp>
          <p:grpSp>
            <p:nvGrpSpPr>
              <p:cNvPr id="8" name="Csoportba foglalás 7"/>
              <p:cNvGrpSpPr>
                <a:grpSpLocks noChangeAspect="1"/>
              </p:cNvGrpSpPr>
              <p:nvPr/>
            </p:nvGrpSpPr>
            <p:grpSpPr>
              <a:xfrm>
                <a:off x="9770695" y="2023221"/>
                <a:ext cx="1564327" cy="1192184"/>
                <a:chOff x="647114" y="3340110"/>
                <a:chExt cx="3910818" cy="2980461"/>
              </a:xfrm>
            </p:grpSpPr>
            <p:grpSp>
              <p:nvGrpSpPr>
                <p:cNvPr id="59" name="Csoportba foglalás 58"/>
                <p:cNvGrpSpPr/>
                <p:nvPr/>
              </p:nvGrpSpPr>
              <p:grpSpPr>
                <a:xfrm>
                  <a:off x="1045476" y="3797310"/>
                  <a:ext cx="3041555" cy="2435761"/>
                  <a:chOff x="1172088" y="3600358"/>
                  <a:chExt cx="3041555" cy="2435761"/>
                </a:xfrm>
              </p:grpSpPr>
              <p:grpSp>
                <p:nvGrpSpPr>
                  <p:cNvPr id="62" name="Csoportba foglalás 61"/>
                  <p:cNvGrpSpPr>
                    <a:grpSpLocks noChangeAspect="1"/>
                  </p:cNvGrpSpPr>
                  <p:nvPr/>
                </p:nvGrpSpPr>
                <p:grpSpPr>
                  <a:xfrm>
                    <a:off x="3338513" y="3600358"/>
                    <a:ext cx="875130" cy="2389487"/>
                    <a:chOff x="8234070" y="2197659"/>
                    <a:chExt cx="1458550" cy="3982478"/>
                  </a:xfrm>
                </p:grpSpPr>
                <p:sp>
                  <p:nvSpPr>
                    <p:cNvPr id="75" name="Téglalap 74"/>
                    <p:cNvSpPr/>
                    <p:nvPr/>
                  </p:nvSpPr>
                  <p:spPr>
                    <a:xfrm>
                      <a:off x="8234070" y="2657003"/>
                      <a:ext cx="1458550" cy="3523134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76" name="Téglalap 75"/>
                    <p:cNvSpPr/>
                    <p:nvPr/>
                  </p:nvSpPr>
                  <p:spPr>
                    <a:xfrm>
                      <a:off x="8639327" y="3866612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77" name="Téglalap 76"/>
                    <p:cNvSpPr/>
                    <p:nvPr/>
                  </p:nvSpPr>
                  <p:spPr>
                    <a:xfrm>
                      <a:off x="8649066" y="501572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78" name="Téglalap 77"/>
                    <p:cNvSpPr/>
                    <p:nvPr/>
                  </p:nvSpPr>
                  <p:spPr>
                    <a:xfrm>
                      <a:off x="8646515" y="271848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79" name="Téglalap 78"/>
                    <p:cNvSpPr/>
                    <p:nvPr/>
                  </p:nvSpPr>
                  <p:spPr>
                    <a:xfrm rot="16200000">
                      <a:off x="8604311" y="2017659"/>
                      <a:ext cx="720000" cy="108000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hu-HU" sz="800" dirty="0">
                          <a:solidFill>
                            <a:srgbClr val="FF0000"/>
                          </a:solidFill>
                        </a:rPr>
                        <a:t>ZZZ</a:t>
                      </a:r>
                    </a:p>
                  </p:txBody>
                </p:sp>
              </p:grpSp>
              <p:grpSp>
                <p:nvGrpSpPr>
                  <p:cNvPr id="63" name="Csoportba foglalás 62"/>
                  <p:cNvGrpSpPr>
                    <a:grpSpLocks noChangeAspect="1"/>
                  </p:cNvGrpSpPr>
                  <p:nvPr/>
                </p:nvGrpSpPr>
                <p:grpSpPr>
                  <a:xfrm>
                    <a:off x="1172088" y="3646632"/>
                    <a:ext cx="875130" cy="2389487"/>
                    <a:chOff x="8234070" y="2197659"/>
                    <a:chExt cx="1458550" cy="3982478"/>
                  </a:xfrm>
                </p:grpSpPr>
                <p:sp>
                  <p:nvSpPr>
                    <p:cNvPr id="70" name="Téglalap 69"/>
                    <p:cNvSpPr/>
                    <p:nvPr/>
                  </p:nvSpPr>
                  <p:spPr>
                    <a:xfrm>
                      <a:off x="8234070" y="2657003"/>
                      <a:ext cx="1458550" cy="3523134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71" name="Téglalap 70"/>
                    <p:cNvSpPr/>
                    <p:nvPr/>
                  </p:nvSpPr>
                  <p:spPr>
                    <a:xfrm>
                      <a:off x="8639327" y="3866612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72" name="Téglalap 71"/>
                    <p:cNvSpPr/>
                    <p:nvPr/>
                  </p:nvSpPr>
                  <p:spPr>
                    <a:xfrm>
                      <a:off x="8649066" y="501572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73" name="Téglalap 72"/>
                    <p:cNvSpPr/>
                    <p:nvPr/>
                  </p:nvSpPr>
                  <p:spPr>
                    <a:xfrm>
                      <a:off x="8646515" y="271848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74" name="Téglalap 73"/>
                    <p:cNvSpPr/>
                    <p:nvPr/>
                  </p:nvSpPr>
                  <p:spPr>
                    <a:xfrm rot="16200000">
                      <a:off x="8604311" y="2017659"/>
                      <a:ext cx="720000" cy="108000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hu-HU" sz="800" dirty="0">
                          <a:solidFill>
                            <a:srgbClr val="FF0000"/>
                          </a:solidFill>
                        </a:rPr>
                        <a:t>AAA</a:t>
                      </a:r>
                    </a:p>
                  </p:txBody>
                </p:sp>
              </p:grpSp>
              <p:grpSp>
                <p:nvGrpSpPr>
                  <p:cNvPr id="64" name="Csoportba foglalás 63"/>
                  <p:cNvGrpSpPr>
                    <a:grpSpLocks noChangeAspect="1"/>
                  </p:cNvGrpSpPr>
                  <p:nvPr/>
                </p:nvGrpSpPr>
                <p:grpSpPr>
                  <a:xfrm>
                    <a:off x="2292220" y="3600358"/>
                    <a:ext cx="875130" cy="2389487"/>
                    <a:chOff x="8234070" y="2197659"/>
                    <a:chExt cx="1458550" cy="3982478"/>
                  </a:xfrm>
                </p:grpSpPr>
                <p:sp>
                  <p:nvSpPr>
                    <p:cNvPr id="65" name="Téglalap 64"/>
                    <p:cNvSpPr/>
                    <p:nvPr/>
                  </p:nvSpPr>
                  <p:spPr>
                    <a:xfrm>
                      <a:off x="8234070" y="2657003"/>
                      <a:ext cx="1458550" cy="3523134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66" name="Téglalap 65"/>
                    <p:cNvSpPr/>
                    <p:nvPr/>
                  </p:nvSpPr>
                  <p:spPr>
                    <a:xfrm>
                      <a:off x="8639327" y="3866612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67" name="Téglalap 66"/>
                    <p:cNvSpPr/>
                    <p:nvPr/>
                  </p:nvSpPr>
                  <p:spPr>
                    <a:xfrm>
                      <a:off x="8649066" y="501572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68" name="Téglalap 67"/>
                    <p:cNvSpPr/>
                    <p:nvPr/>
                  </p:nvSpPr>
                  <p:spPr>
                    <a:xfrm>
                      <a:off x="8646515" y="271848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69" name="Téglalap 68"/>
                    <p:cNvSpPr/>
                    <p:nvPr/>
                  </p:nvSpPr>
                  <p:spPr>
                    <a:xfrm rot="16200000">
                      <a:off x="8604311" y="2017659"/>
                      <a:ext cx="720000" cy="108000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hu-HU" sz="800" dirty="0">
                          <a:solidFill>
                            <a:srgbClr val="FF0000"/>
                          </a:solidFill>
                        </a:rPr>
                        <a:t>CCC</a:t>
                      </a:r>
                    </a:p>
                  </p:txBody>
                </p:sp>
              </p:grpSp>
            </p:grpSp>
            <p:sp>
              <p:nvSpPr>
                <p:cNvPr id="60" name="Téglalap 59"/>
                <p:cNvSpPr/>
                <p:nvPr/>
              </p:nvSpPr>
              <p:spPr>
                <a:xfrm>
                  <a:off x="647114" y="3712902"/>
                  <a:ext cx="3910818" cy="2607669"/>
                </a:xfrm>
                <a:prstGeom prst="rect">
                  <a:avLst/>
                </a:prstGeom>
                <a:noFill/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 sz="800"/>
                </a:p>
              </p:txBody>
            </p:sp>
            <p:sp>
              <p:nvSpPr>
                <p:cNvPr id="61" name="Téglalap 60"/>
                <p:cNvSpPr/>
                <p:nvPr/>
              </p:nvSpPr>
              <p:spPr>
                <a:xfrm>
                  <a:off x="676158" y="3340110"/>
                  <a:ext cx="1859216" cy="4572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u-HU" sz="800" dirty="0">
                      <a:solidFill>
                        <a:srgbClr val="0070C0"/>
                      </a:solidFill>
                    </a:rPr>
                    <a:t>AZAZAZAZ GGGG</a:t>
                  </a:r>
                </a:p>
              </p:txBody>
            </p:sp>
          </p:grpSp>
          <p:grpSp>
            <p:nvGrpSpPr>
              <p:cNvPr id="9" name="Csoportba foglalás 8"/>
              <p:cNvGrpSpPr>
                <a:grpSpLocks noChangeAspect="1"/>
              </p:cNvGrpSpPr>
              <p:nvPr/>
            </p:nvGrpSpPr>
            <p:grpSpPr>
              <a:xfrm>
                <a:off x="9796400" y="3932871"/>
                <a:ext cx="1564327" cy="1192184"/>
                <a:chOff x="647114" y="3340110"/>
                <a:chExt cx="3910818" cy="2980461"/>
              </a:xfrm>
            </p:grpSpPr>
            <p:grpSp>
              <p:nvGrpSpPr>
                <p:cNvPr id="38" name="Csoportba foglalás 37"/>
                <p:cNvGrpSpPr/>
                <p:nvPr/>
              </p:nvGrpSpPr>
              <p:grpSpPr>
                <a:xfrm>
                  <a:off x="1045476" y="3797310"/>
                  <a:ext cx="3041555" cy="2435761"/>
                  <a:chOff x="1172088" y="3600358"/>
                  <a:chExt cx="3041555" cy="2435761"/>
                </a:xfrm>
              </p:grpSpPr>
              <p:grpSp>
                <p:nvGrpSpPr>
                  <p:cNvPr id="41" name="Csoportba foglalás 40"/>
                  <p:cNvGrpSpPr>
                    <a:grpSpLocks noChangeAspect="1"/>
                  </p:cNvGrpSpPr>
                  <p:nvPr/>
                </p:nvGrpSpPr>
                <p:grpSpPr>
                  <a:xfrm>
                    <a:off x="3338513" y="3600358"/>
                    <a:ext cx="875130" cy="2389487"/>
                    <a:chOff x="8234070" y="2197659"/>
                    <a:chExt cx="1458550" cy="3982478"/>
                  </a:xfrm>
                </p:grpSpPr>
                <p:sp>
                  <p:nvSpPr>
                    <p:cNvPr id="54" name="Téglalap 53"/>
                    <p:cNvSpPr/>
                    <p:nvPr/>
                  </p:nvSpPr>
                  <p:spPr>
                    <a:xfrm>
                      <a:off x="8234070" y="2657003"/>
                      <a:ext cx="1458550" cy="3523134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55" name="Téglalap 54"/>
                    <p:cNvSpPr/>
                    <p:nvPr/>
                  </p:nvSpPr>
                  <p:spPr>
                    <a:xfrm>
                      <a:off x="8639327" y="3866612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56" name="Téglalap 55"/>
                    <p:cNvSpPr/>
                    <p:nvPr/>
                  </p:nvSpPr>
                  <p:spPr>
                    <a:xfrm>
                      <a:off x="8649066" y="501572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57" name="Téglalap 56"/>
                    <p:cNvSpPr/>
                    <p:nvPr/>
                  </p:nvSpPr>
                  <p:spPr>
                    <a:xfrm>
                      <a:off x="8646515" y="271848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58" name="Téglalap 57"/>
                    <p:cNvSpPr/>
                    <p:nvPr/>
                  </p:nvSpPr>
                  <p:spPr>
                    <a:xfrm rot="16200000">
                      <a:off x="8604311" y="2017659"/>
                      <a:ext cx="720000" cy="108000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hu-HU" sz="800" dirty="0">
                          <a:solidFill>
                            <a:srgbClr val="FF0000"/>
                          </a:solidFill>
                        </a:rPr>
                        <a:t>ZZZ</a:t>
                      </a:r>
                    </a:p>
                  </p:txBody>
                </p:sp>
              </p:grpSp>
              <p:grpSp>
                <p:nvGrpSpPr>
                  <p:cNvPr id="42" name="Csoportba foglalás 41"/>
                  <p:cNvGrpSpPr>
                    <a:grpSpLocks noChangeAspect="1"/>
                  </p:cNvGrpSpPr>
                  <p:nvPr/>
                </p:nvGrpSpPr>
                <p:grpSpPr>
                  <a:xfrm>
                    <a:off x="1172088" y="3646632"/>
                    <a:ext cx="875130" cy="2389487"/>
                    <a:chOff x="8234070" y="2197659"/>
                    <a:chExt cx="1458550" cy="3982478"/>
                  </a:xfrm>
                </p:grpSpPr>
                <p:sp>
                  <p:nvSpPr>
                    <p:cNvPr id="49" name="Téglalap 48"/>
                    <p:cNvSpPr/>
                    <p:nvPr/>
                  </p:nvSpPr>
                  <p:spPr>
                    <a:xfrm>
                      <a:off x="8234070" y="2657003"/>
                      <a:ext cx="1458550" cy="3523134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50" name="Téglalap 49"/>
                    <p:cNvSpPr/>
                    <p:nvPr/>
                  </p:nvSpPr>
                  <p:spPr>
                    <a:xfrm>
                      <a:off x="8639327" y="3866612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51" name="Téglalap 50"/>
                    <p:cNvSpPr/>
                    <p:nvPr/>
                  </p:nvSpPr>
                  <p:spPr>
                    <a:xfrm>
                      <a:off x="8649066" y="501572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52" name="Téglalap 51"/>
                    <p:cNvSpPr/>
                    <p:nvPr/>
                  </p:nvSpPr>
                  <p:spPr>
                    <a:xfrm>
                      <a:off x="8646515" y="271848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53" name="Téglalap 52"/>
                    <p:cNvSpPr/>
                    <p:nvPr/>
                  </p:nvSpPr>
                  <p:spPr>
                    <a:xfrm rot="16200000">
                      <a:off x="8604311" y="2017659"/>
                      <a:ext cx="720000" cy="108000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hu-HU" sz="800" dirty="0">
                          <a:solidFill>
                            <a:srgbClr val="FF0000"/>
                          </a:solidFill>
                        </a:rPr>
                        <a:t>AAA</a:t>
                      </a:r>
                    </a:p>
                  </p:txBody>
                </p:sp>
              </p:grpSp>
              <p:grpSp>
                <p:nvGrpSpPr>
                  <p:cNvPr id="43" name="Csoportba foglalás 42"/>
                  <p:cNvGrpSpPr>
                    <a:grpSpLocks noChangeAspect="1"/>
                  </p:cNvGrpSpPr>
                  <p:nvPr/>
                </p:nvGrpSpPr>
                <p:grpSpPr>
                  <a:xfrm>
                    <a:off x="2292220" y="3600358"/>
                    <a:ext cx="875130" cy="2389487"/>
                    <a:chOff x="8234070" y="2197659"/>
                    <a:chExt cx="1458550" cy="3982478"/>
                  </a:xfrm>
                </p:grpSpPr>
                <p:sp>
                  <p:nvSpPr>
                    <p:cNvPr id="44" name="Téglalap 43"/>
                    <p:cNvSpPr/>
                    <p:nvPr/>
                  </p:nvSpPr>
                  <p:spPr>
                    <a:xfrm>
                      <a:off x="8234070" y="2657003"/>
                      <a:ext cx="1458550" cy="3523134"/>
                    </a:xfrm>
                    <a:prstGeom prst="rect">
                      <a:avLst/>
                    </a:prstGeom>
                    <a:pattFill prst="ltUpDiag">
                      <a:fgClr>
                        <a:schemeClr val="accent6"/>
                      </a:fgClr>
                      <a:bgClr>
                        <a:schemeClr val="bg1"/>
                      </a:bgClr>
                    </a:patt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45" name="Téglalap 44"/>
                    <p:cNvSpPr/>
                    <p:nvPr/>
                  </p:nvSpPr>
                  <p:spPr>
                    <a:xfrm>
                      <a:off x="8639327" y="3866612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46" name="Téglalap 45"/>
                    <p:cNvSpPr/>
                    <p:nvPr/>
                  </p:nvSpPr>
                  <p:spPr>
                    <a:xfrm>
                      <a:off x="8649066" y="501572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47" name="Téglalap 46"/>
                    <p:cNvSpPr/>
                    <p:nvPr/>
                  </p:nvSpPr>
                  <p:spPr>
                    <a:xfrm>
                      <a:off x="8646515" y="271848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48" name="Téglalap 47"/>
                    <p:cNvSpPr/>
                    <p:nvPr/>
                  </p:nvSpPr>
                  <p:spPr>
                    <a:xfrm rot="16200000">
                      <a:off x="8604311" y="2017659"/>
                      <a:ext cx="720000" cy="108000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hu-HU" sz="800" dirty="0">
                          <a:solidFill>
                            <a:srgbClr val="FF0000"/>
                          </a:solidFill>
                        </a:rPr>
                        <a:t>CCC</a:t>
                      </a:r>
                    </a:p>
                  </p:txBody>
                </p:sp>
              </p:grpSp>
            </p:grpSp>
            <p:sp>
              <p:nvSpPr>
                <p:cNvPr id="39" name="Téglalap 38"/>
                <p:cNvSpPr/>
                <p:nvPr/>
              </p:nvSpPr>
              <p:spPr>
                <a:xfrm>
                  <a:off x="647114" y="3712902"/>
                  <a:ext cx="3910818" cy="2607669"/>
                </a:xfrm>
                <a:prstGeom prst="rect">
                  <a:avLst/>
                </a:prstGeom>
                <a:noFill/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 sz="800"/>
                </a:p>
              </p:txBody>
            </p:sp>
            <p:sp>
              <p:nvSpPr>
                <p:cNvPr id="40" name="Téglalap 39"/>
                <p:cNvSpPr/>
                <p:nvPr/>
              </p:nvSpPr>
              <p:spPr>
                <a:xfrm>
                  <a:off x="676158" y="3340110"/>
                  <a:ext cx="1859216" cy="4572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u-HU" sz="800" dirty="0">
                      <a:solidFill>
                        <a:srgbClr val="0070C0"/>
                      </a:solidFill>
                    </a:rPr>
                    <a:t>AZAZAZAZ GGGG</a:t>
                  </a:r>
                </a:p>
              </p:txBody>
            </p:sp>
          </p:grpSp>
          <p:grpSp>
            <p:nvGrpSpPr>
              <p:cNvPr id="10" name="Csoportba foglalás 9"/>
              <p:cNvGrpSpPr>
                <a:grpSpLocks noChangeAspect="1"/>
              </p:cNvGrpSpPr>
              <p:nvPr/>
            </p:nvGrpSpPr>
            <p:grpSpPr>
              <a:xfrm>
                <a:off x="7179841" y="4667279"/>
                <a:ext cx="1564327" cy="1192184"/>
                <a:chOff x="647114" y="3340110"/>
                <a:chExt cx="3910818" cy="2980461"/>
              </a:xfrm>
            </p:grpSpPr>
            <p:grpSp>
              <p:nvGrpSpPr>
                <p:cNvPr id="17" name="Csoportba foglalás 16"/>
                <p:cNvGrpSpPr/>
                <p:nvPr/>
              </p:nvGrpSpPr>
              <p:grpSpPr>
                <a:xfrm>
                  <a:off x="1045476" y="3797310"/>
                  <a:ext cx="3041555" cy="2435761"/>
                  <a:chOff x="1172088" y="3600358"/>
                  <a:chExt cx="3041555" cy="2435761"/>
                </a:xfrm>
              </p:grpSpPr>
              <p:grpSp>
                <p:nvGrpSpPr>
                  <p:cNvPr id="20" name="Csoportba foglalás 19"/>
                  <p:cNvGrpSpPr>
                    <a:grpSpLocks noChangeAspect="1"/>
                  </p:cNvGrpSpPr>
                  <p:nvPr/>
                </p:nvGrpSpPr>
                <p:grpSpPr>
                  <a:xfrm>
                    <a:off x="3338513" y="3600358"/>
                    <a:ext cx="875130" cy="2389487"/>
                    <a:chOff x="8234070" y="2197659"/>
                    <a:chExt cx="1458550" cy="3982478"/>
                  </a:xfrm>
                </p:grpSpPr>
                <p:sp>
                  <p:nvSpPr>
                    <p:cNvPr id="33" name="Téglalap 32"/>
                    <p:cNvSpPr/>
                    <p:nvPr/>
                  </p:nvSpPr>
                  <p:spPr>
                    <a:xfrm>
                      <a:off x="8234070" y="2657003"/>
                      <a:ext cx="1458550" cy="3523134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34" name="Téglalap 33"/>
                    <p:cNvSpPr/>
                    <p:nvPr/>
                  </p:nvSpPr>
                  <p:spPr>
                    <a:xfrm>
                      <a:off x="8639327" y="3866612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35" name="Téglalap 34"/>
                    <p:cNvSpPr/>
                    <p:nvPr/>
                  </p:nvSpPr>
                  <p:spPr>
                    <a:xfrm>
                      <a:off x="8649066" y="501572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36" name="Téglalap 35"/>
                    <p:cNvSpPr/>
                    <p:nvPr/>
                  </p:nvSpPr>
                  <p:spPr>
                    <a:xfrm>
                      <a:off x="8646515" y="271848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37" name="Téglalap 36"/>
                    <p:cNvSpPr/>
                    <p:nvPr/>
                  </p:nvSpPr>
                  <p:spPr>
                    <a:xfrm rot="16200000">
                      <a:off x="8604311" y="2017659"/>
                      <a:ext cx="720000" cy="108000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hu-HU" sz="800" dirty="0">
                          <a:solidFill>
                            <a:srgbClr val="FF0000"/>
                          </a:solidFill>
                        </a:rPr>
                        <a:t>ZZZ</a:t>
                      </a:r>
                    </a:p>
                  </p:txBody>
                </p:sp>
              </p:grpSp>
              <p:grpSp>
                <p:nvGrpSpPr>
                  <p:cNvPr id="21" name="Csoportba foglalás 20"/>
                  <p:cNvGrpSpPr>
                    <a:grpSpLocks noChangeAspect="1"/>
                  </p:cNvGrpSpPr>
                  <p:nvPr/>
                </p:nvGrpSpPr>
                <p:grpSpPr>
                  <a:xfrm>
                    <a:off x="1172088" y="3646632"/>
                    <a:ext cx="875130" cy="2389487"/>
                    <a:chOff x="8234070" y="2197659"/>
                    <a:chExt cx="1458550" cy="3982478"/>
                  </a:xfrm>
                </p:grpSpPr>
                <p:sp>
                  <p:nvSpPr>
                    <p:cNvPr id="28" name="Téglalap 27"/>
                    <p:cNvSpPr/>
                    <p:nvPr/>
                  </p:nvSpPr>
                  <p:spPr>
                    <a:xfrm>
                      <a:off x="8234070" y="2657003"/>
                      <a:ext cx="1458550" cy="3523134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29" name="Téglalap 28"/>
                    <p:cNvSpPr/>
                    <p:nvPr/>
                  </p:nvSpPr>
                  <p:spPr>
                    <a:xfrm>
                      <a:off x="8639327" y="3866612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30" name="Téglalap 29"/>
                    <p:cNvSpPr/>
                    <p:nvPr/>
                  </p:nvSpPr>
                  <p:spPr>
                    <a:xfrm>
                      <a:off x="8649066" y="501572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31" name="Téglalap 30"/>
                    <p:cNvSpPr/>
                    <p:nvPr/>
                  </p:nvSpPr>
                  <p:spPr>
                    <a:xfrm>
                      <a:off x="8646515" y="271848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32" name="Téglalap 31"/>
                    <p:cNvSpPr/>
                    <p:nvPr/>
                  </p:nvSpPr>
                  <p:spPr>
                    <a:xfrm rot="16200000">
                      <a:off x="8604311" y="2017659"/>
                      <a:ext cx="720000" cy="108000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hu-HU" sz="800" dirty="0">
                          <a:solidFill>
                            <a:srgbClr val="FF0000"/>
                          </a:solidFill>
                        </a:rPr>
                        <a:t>AAA</a:t>
                      </a:r>
                    </a:p>
                  </p:txBody>
                </p:sp>
              </p:grpSp>
              <p:grpSp>
                <p:nvGrpSpPr>
                  <p:cNvPr id="22" name="Csoportba foglalás 21"/>
                  <p:cNvGrpSpPr>
                    <a:grpSpLocks noChangeAspect="1"/>
                  </p:cNvGrpSpPr>
                  <p:nvPr/>
                </p:nvGrpSpPr>
                <p:grpSpPr>
                  <a:xfrm>
                    <a:off x="2292220" y="3600358"/>
                    <a:ext cx="875130" cy="2389487"/>
                    <a:chOff x="8234070" y="2197659"/>
                    <a:chExt cx="1458550" cy="3982478"/>
                  </a:xfrm>
                </p:grpSpPr>
                <p:sp>
                  <p:nvSpPr>
                    <p:cNvPr id="23" name="Téglalap 22"/>
                    <p:cNvSpPr/>
                    <p:nvPr/>
                  </p:nvSpPr>
                  <p:spPr>
                    <a:xfrm>
                      <a:off x="8234070" y="2657003"/>
                      <a:ext cx="1458550" cy="3523134"/>
                    </a:xfrm>
                    <a:prstGeom prst="rect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24" name="Téglalap 23"/>
                    <p:cNvSpPr/>
                    <p:nvPr/>
                  </p:nvSpPr>
                  <p:spPr>
                    <a:xfrm>
                      <a:off x="8639327" y="3866612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25" name="Téglalap 24"/>
                    <p:cNvSpPr/>
                    <p:nvPr/>
                  </p:nvSpPr>
                  <p:spPr>
                    <a:xfrm>
                      <a:off x="8649066" y="501572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26" name="Téglalap 25"/>
                    <p:cNvSpPr/>
                    <p:nvPr/>
                  </p:nvSpPr>
                  <p:spPr>
                    <a:xfrm>
                      <a:off x="8646515" y="2718489"/>
                      <a:ext cx="720000" cy="1080000"/>
                    </a:xfrm>
                    <a:prstGeom prst="rect">
                      <a:avLst/>
                    </a:prstGeom>
                    <a:solidFill>
                      <a:schemeClr val="accent4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u-HU" sz="800"/>
                    </a:p>
                  </p:txBody>
                </p:sp>
                <p:sp>
                  <p:nvSpPr>
                    <p:cNvPr id="27" name="Téglalap 26"/>
                    <p:cNvSpPr/>
                    <p:nvPr/>
                  </p:nvSpPr>
                  <p:spPr>
                    <a:xfrm rot="16200000">
                      <a:off x="8604311" y="2017659"/>
                      <a:ext cx="720000" cy="1080000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vert="vert" rtlCol="0" anchor="ctr"/>
                    <a:lstStyle/>
                    <a:p>
                      <a:pPr algn="ctr"/>
                      <a:r>
                        <a:rPr lang="hu-HU" sz="800" dirty="0">
                          <a:solidFill>
                            <a:srgbClr val="FF0000"/>
                          </a:solidFill>
                        </a:rPr>
                        <a:t>CCC</a:t>
                      </a:r>
                    </a:p>
                  </p:txBody>
                </p:sp>
              </p:grpSp>
            </p:grpSp>
            <p:sp>
              <p:nvSpPr>
                <p:cNvPr id="18" name="Téglalap 17"/>
                <p:cNvSpPr/>
                <p:nvPr/>
              </p:nvSpPr>
              <p:spPr>
                <a:xfrm>
                  <a:off x="647114" y="3712902"/>
                  <a:ext cx="3910818" cy="2607669"/>
                </a:xfrm>
                <a:prstGeom prst="rect">
                  <a:avLst/>
                </a:prstGeom>
                <a:noFill/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 sz="800"/>
                </a:p>
              </p:txBody>
            </p:sp>
            <p:sp>
              <p:nvSpPr>
                <p:cNvPr id="19" name="Téglalap 18"/>
                <p:cNvSpPr/>
                <p:nvPr/>
              </p:nvSpPr>
              <p:spPr>
                <a:xfrm>
                  <a:off x="676158" y="3340110"/>
                  <a:ext cx="1859216" cy="4572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u-HU" sz="800" dirty="0">
                      <a:solidFill>
                        <a:srgbClr val="0070C0"/>
                      </a:solidFill>
                    </a:rPr>
                    <a:t>AZAZAZAZ GGGG</a:t>
                  </a:r>
                </a:p>
              </p:txBody>
            </p:sp>
          </p:grpSp>
          <p:sp>
            <p:nvSpPr>
              <p:cNvPr id="11" name="Lefelé nyíl 10"/>
              <p:cNvSpPr/>
              <p:nvPr/>
            </p:nvSpPr>
            <p:spPr>
              <a:xfrm rot="16200000">
                <a:off x="8789438" y="2457425"/>
                <a:ext cx="318630" cy="876278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" name="Lefelé nyíl 11"/>
              <p:cNvSpPr/>
              <p:nvPr/>
            </p:nvSpPr>
            <p:spPr>
              <a:xfrm rot="2978040">
                <a:off x="9023304" y="3359949"/>
                <a:ext cx="315767" cy="876278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" name="Lefelé nyíl 12"/>
              <p:cNvSpPr/>
              <p:nvPr/>
            </p:nvSpPr>
            <p:spPr>
              <a:xfrm rot="2978040">
                <a:off x="9176645" y="4758011"/>
                <a:ext cx="315767" cy="876278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" name="Lefelé nyíl 13"/>
              <p:cNvSpPr/>
              <p:nvPr/>
            </p:nvSpPr>
            <p:spPr>
              <a:xfrm>
                <a:off x="10594648" y="3302004"/>
                <a:ext cx="495240" cy="603564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" name="Téglalap 14"/>
              <p:cNvSpPr/>
              <p:nvPr/>
            </p:nvSpPr>
            <p:spPr>
              <a:xfrm>
                <a:off x="6810945" y="3886635"/>
                <a:ext cx="423463" cy="57921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6" name="Lefelé nyíl 15"/>
              <p:cNvSpPr/>
              <p:nvPr/>
            </p:nvSpPr>
            <p:spPr>
              <a:xfrm>
                <a:off x="6914507" y="3359184"/>
                <a:ext cx="242316" cy="489204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sp>
          <p:nvSpPr>
            <p:cNvPr id="101" name="Ellipszis 100"/>
            <p:cNvSpPr/>
            <p:nvPr/>
          </p:nvSpPr>
          <p:spPr>
            <a:xfrm>
              <a:off x="10103350" y="5571018"/>
              <a:ext cx="180000" cy="180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2" name="Ellipszis 101"/>
            <p:cNvSpPr/>
            <p:nvPr/>
          </p:nvSpPr>
          <p:spPr>
            <a:xfrm>
              <a:off x="10380029" y="5576612"/>
              <a:ext cx="180000" cy="180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3" name="Ellipszis 102"/>
            <p:cNvSpPr/>
            <p:nvPr/>
          </p:nvSpPr>
          <p:spPr>
            <a:xfrm>
              <a:off x="10717638" y="5576612"/>
              <a:ext cx="180000" cy="180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4" name="Ellipszis 103"/>
            <p:cNvSpPr/>
            <p:nvPr/>
          </p:nvSpPr>
          <p:spPr>
            <a:xfrm>
              <a:off x="7761934" y="2643656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5" name="Ellipszis 104"/>
            <p:cNvSpPr/>
            <p:nvPr/>
          </p:nvSpPr>
          <p:spPr>
            <a:xfrm>
              <a:off x="8038613" y="2649250"/>
              <a:ext cx="180000" cy="180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6" name="Ellipszis 105"/>
            <p:cNvSpPr/>
            <p:nvPr/>
          </p:nvSpPr>
          <p:spPr>
            <a:xfrm>
              <a:off x="8376222" y="2649250"/>
              <a:ext cx="180000" cy="180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7" name="Ellipszis 106"/>
            <p:cNvSpPr/>
            <p:nvPr/>
          </p:nvSpPr>
          <p:spPr>
            <a:xfrm>
              <a:off x="8111682" y="5091224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8" name="Ellipszis 107"/>
            <p:cNvSpPr/>
            <p:nvPr/>
          </p:nvSpPr>
          <p:spPr>
            <a:xfrm>
              <a:off x="8388361" y="5096818"/>
              <a:ext cx="180000" cy="180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09" name="Ellipszis 108"/>
            <p:cNvSpPr/>
            <p:nvPr/>
          </p:nvSpPr>
          <p:spPr>
            <a:xfrm>
              <a:off x="8725970" y="5096818"/>
              <a:ext cx="180000" cy="180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0" name="Ellipszis 109"/>
            <p:cNvSpPr/>
            <p:nvPr/>
          </p:nvSpPr>
          <p:spPr>
            <a:xfrm>
              <a:off x="6330014" y="5273218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1" name="Ellipszis 110"/>
            <p:cNvSpPr/>
            <p:nvPr/>
          </p:nvSpPr>
          <p:spPr>
            <a:xfrm>
              <a:off x="6606693" y="5278812"/>
              <a:ext cx="180000" cy="18000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2" name="Ellipszis 111"/>
            <p:cNvSpPr/>
            <p:nvPr/>
          </p:nvSpPr>
          <p:spPr>
            <a:xfrm>
              <a:off x="6944302" y="5278812"/>
              <a:ext cx="180000" cy="180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3" name="Ellipszis 112"/>
            <p:cNvSpPr/>
            <p:nvPr/>
          </p:nvSpPr>
          <p:spPr>
            <a:xfrm>
              <a:off x="7018899" y="4096199"/>
              <a:ext cx="180000" cy="180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4" name="Ellipszis 113"/>
            <p:cNvSpPr/>
            <p:nvPr/>
          </p:nvSpPr>
          <p:spPr>
            <a:xfrm>
              <a:off x="7295578" y="4101793"/>
              <a:ext cx="180000" cy="180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5" name="Ellipszis 114"/>
            <p:cNvSpPr/>
            <p:nvPr/>
          </p:nvSpPr>
          <p:spPr>
            <a:xfrm>
              <a:off x="7633187" y="4101793"/>
              <a:ext cx="180000" cy="180000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6" name="Téglalap 115"/>
            <p:cNvSpPr/>
            <p:nvPr/>
          </p:nvSpPr>
          <p:spPr>
            <a:xfrm>
              <a:off x="5359789" y="1828800"/>
              <a:ext cx="6761871" cy="46697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7" name="Szövegdoboz 116"/>
            <p:cNvSpPr txBox="1"/>
            <p:nvPr/>
          </p:nvSpPr>
          <p:spPr>
            <a:xfrm>
              <a:off x="5458265" y="1955406"/>
              <a:ext cx="17273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>
                  <a:solidFill>
                    <a:srgbClr val="FF0000"/>
                  </a:solidFill>
                </a:rPr>
                <a:t>Kiinduló kérdés?</a:t>
              </a:r>
            </a:p>
          </p:txBody>
        </p:sp>
        <p:sp>
          <p:nvSpPr>
            <p:cNvPr id="118" name="Szövegdoboz 117"/>
            <p:cNvSpPr txBox="1"/>
            <p:nvPr/>
          </p:nvSpPr>
          <p:spPr>
            <a:xfrm>
              <a:off x="10227056" y="1955403"/>
              <a:ext cx="17131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b="1" dirty="0"/>
                <a:t>Végső konklúzió</a:t>
              </a:r>
            </a:p>
          </p:txBody>
        </p:sp>
      </p:grpSp>
      <p:graphicFrame>
        <p:nvGraphicFramePr>
          <p:cNvPr id="120" name="Objektum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83660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r:id="rId3" imgW="2750400" imgH="2750400" progId="">
                  <p:embed/>
                </p:oleObj>
              </mc:Choice>
              <mc:Fallback>
                <p:oleObj r:id="rId3" imgW="2750400" imgH="2750400" progId="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4610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5127" y="56264"/>
            <a:ext cx="10515600" cy="132556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10. lépés: Írjuk fel a lap jobb alsó sarkába: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9430" y="1547440"/>
            <a:ext cx="3271928" cy="1741245"/>
          </a:xfrm>
          <a:ln>
            <a:solidFill>
              <a:schemeClr val="accent5"/>
            </a:solidFill>
          </a:ln>
        </p:spPr>
        <p:txBody>
          <a:bodyPr/>
          <a:lstStyle/>
          <a:p>
            <a:r>
              <a:rPr lang="hu-HU" dirty="0"/>
              <a:t>Hely</a:t>
            </a:r>
          </a:p>
          <a:p>
            <a:r>
              <a:rPr lang="hu-HU" dirty="0"/>
              <a:t>Dátum </a:t>
            </a:r>
          </a:p>
          <a:p>
            <a:r>
              <a:rPr lang="hu-HU" dirty="0"/>
              <a:t>Résztvevők</a:t>
            </a:r>
          </a:p>
        </p:txBody>
      </p:sp>
      <p:sp>
        <p:nvSpPr>
          <p:cNvPr id="4" name="Élőláb helye 19"/>
          <p:cNvSpPr txBox="1"/>
          <p:nvPr/>
        </p:nvSpPr>
        <p:spPr>
          <a:xfrm>
            <a:off x="838201" y="6315959"/>
            <a:ext cx="27661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200" dirty="0"/>
              <a:t>„ISOFÓRUM Ősz 2016”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     2016. 11.</a:t>
            </a:r>
            <a:r>
              <a:rPr lang="hu-HU" sz="1200" b="0" i="0" u="none" strike="noStrike" kern="1200" cap="none" spc="0" dirty="0">
                <a:uFillTx/>
                <a:latin typeface="Calibri"/>
              </a:rPr>
              <a:t> 23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.    </a:t>
            </a:r>
          </a:p>
        </p:txBody>
      </p:sp>
      <p:grpSp>
        <p:nvGrpSpPr>
          <p:cNvPr id="123" name="Csoportba foglalás 122"/>
          <p:cNvGrpSpPr/>
          <p:nvPr/>
        </p:nvGrpSpPr>
        <p:grpSpPr>
          <a:xfrm>
            <a:off x="4937749" y="1631848"/>
            <a:ext cx="6761871" cy="4669723"/>
            <a:chOff x="4487573" y="1828800"/>
            <a:chExt cx="6761871" cy="4669723"/>
          </a:xfrm>
        </p:grpSpPr>
        <p:grpSp>
          <p:nvGrpSpPr>
            <p:cNvPr id="5" name="Csoportba foglalás 4"/>
            <p:cNvGrpSpPr/>
            <p:nvPr/>
          </p:nvGrpSpPr>
          <p:grpSpPr>
            <a:xfrm>
              <a:off x="4487573" y="1828800"/>
              <a:ext cx="6761871" cy="4669723"/>
              <a:chOff x="5359789" y="1828800"/>
              <a:chExt cx="6761871" cy="4669723"/>
            </a:xfrm>
          </p:grpSpPr>
          <p:sp>
            <p:nvSpPr>
              <p:cNvPr id="6" name="Téglalap 5"/>
              <p:cNvSpPr/>
              <p:nvPr/>
            </p:nvSpPr>
            <p:spPr>
              <a:xfrm>
                <a:off x="6362287" y="4186199"/>
                <a:ext cx="1059955" cy="825472"/>
              </a:xfrm>
              <a:prstGeom prst="rect">
                <a:avLst/>
              </a:prstGeom>
              <a:pattFill prst="ltUpDiag">
                <a:fgClr>
                  <a:srgbClr val="FF0000"/>
                </a:fgClr>
                <a:bgClr>
                  <a:schemeClr val="bg1"/>
                </a:bgClr>
              </a:patt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grpSp>
            <p:nvGrpSpPr>
              <p:cNvPr id="7" name="Csoportba foglalás 6"/>
              <p:cNvGrpSpPr/>
              <p:nvPr/>
            </p:nvGrpSpPr>
            <p:grpSpPr>
              <a:xfrm>
                <a:off x="6350669" y="2431371"/>
                <a:ext cx="4833316" cy="3836242"/>
                <a:chOff x="6527411" y="2023221"/>
                <a:chExt cx="4833316" cy="3836242"/>
              </a:xfrm>
            </p:grpSpPr>
            <p:grpSp>
              <p:nvGrpSpPr>
                <p:cNvPr id="26" name="Csoportba foglalás 25"/>
                <p:cNvGrpSpPr>
                  <a:grpSpLocks noChangeAspect="1"/>
                </p:cNvGrpSpPr>
                <p:nvPr/>
              </p:nvGrpSpPr>
              <p:grpSpPr>
                <a:xfrm>
                  <a:off x="6527411" y="2078479"/>
                  <a:ext cx="1564327" cy="1192184"/>
                  <a:chOff x="647114" y="3340110"/>
                  <a:chExt cx="3910818" cy="2980461"/>
                </a:xfrm>
              </p:grpSpPr>
              <p:grpSp>
                <p:nvGrpSpPr>
                  <p:cNvPr id="99" name="Csoportba foglalás 98"/>
                  <p:cNvGrpSpPr/>
                  <p:nvPr/>
                </p:nvGrpSpPr>
                <p:grpSpPr>
                  <a:xfrm>
                    <a:off x="1045476" y="3797310"/>
                    <a:ext cx="3041555" cy="2435761"/>
                    <a:chOff x="1172088" y="3600358"/>
                    <a:chExt cx="3041555" cy="2435761"/>
                  </a:xfrm>
                </p:grpSpPr>
                <p:grpSp>
                  <p:nvGrpSpPr>
                    <p:cNvPr id="102" name="Csoportba foglalás 101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338513" y="3600358"/>
                      <a:ext cx="875130" cy="2389487"/>
                      <a:chOff x="8234070" y="2197659"/>
                      <a:chExt cx="1458550" cy="3982478"/>
                    </a:xfrm>
                  </p:grpSpPr>
                  <p:sp>
                    <p:nvSpPr>
                      <p:cNvPr id="115" name="Téglalap 114"/>
                      <p:cNvSpPr/>
                      <p:nvPr/>
                    </p:nvSpPr>
                    <p:spPr>
                      <a:xfrm>
                        <a:off x="8234070" y="2657003"/>
                        <a:ext cx="1458550" cy="3523134"/>
                      </a:xfrm>
                      <a:prstGeom prst="rect">
                        <a:avLst/>
                      </a:prstGeom>
                      <a:pattFill prst="ltUpDiag">
                        <a:fgClr>
                          <a:schemeClr val="accent1"/>
                        </a:fgClr>
                        <a:bgClr>
                          <a:schemeClr val="bg1"/>
                        </a:bgClr>
                      </a:patt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116" name="Téglalap 115"/>
                      <p:cNvSpPr/>
                      <p:nvPr/>
                    </p:nvSpPr>
                    <p:spPr>
                      <a:xfrm>
                        <a:off x="8639327" y="3866612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117" name="Téglalap 116"/>
                      <p:cNvSpPr/>
                      <p:nvPr/>
                    </p:nvSpPr>
                    <p:spPr>
                      <a:xfrm>
                        <a:off x="8649066" y="501572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118" name="Téglalap 117"/>
                      <p:cNvSpPr/>
                      <p:nvPr/>
                    </p:nvSpPr>
                    <p:spPr>
                      <a:xfrm>
                        <a:off x="8646515" y="271848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119" name="Téglalap 118"/>
                      <p:cNvSpPr/>
                      <p:nvPr/>
                    </p:nvSpPr>
                    <p:spPr>
                      <a:xfrm rot="16200000">
                        <a:off x="8604311" y="201765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" rtlCol="0" anchor="ctr"/>
                      <a:lstStyle/>
                      <a:p>
                        <a:pPr algn="ctr"/>
                        <a:r>
                          <a:rPr lang="hu-HU" sz="800" dirty="0">
                            <a:solidFill>
                              <a:srgbClr val="FF0000"/>
                            </a:solidFill>
                          </a:rPr>
                          <a:t>ZZZ</a:t>
                        </a:r>
                      </a:p>
                    </p:txBody>
                  </p:sp>
                </p:grpSp>
                <p:grpSp>
                  <p:nvGrpSpPr>
                    <p:cNvPr id="103" name="Csoportba foglalás 102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172088" y="3646632"/>
                      <a:ext cx="875130" cy="2389487"/>
                      <a:chOff x="8234070" y="2197659"/>
                      <a:chExt cx="1458550" cy="3982478"/>
                    </a:xfrm>
                  </p:grpSpPr>
                  <p:sp>
                    <p:nvSpPr>
                      <p:cNvPr id="110" name="Téglalap 109"/>
                      <p:cNvSpPr/>
                      <p:nvPr/>
                    </p:nvSpPr>
                    <p:spPr>
                      <a:xfrm>
                        <a:off x="8234070" y="2657003"/>
                        <a:ext cx="1458550" cy="3523134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111" name="Téglalap 110"/>
                      <p:cNvSpPr/>
                      <p:nvPr/>
                    </p:nvSpPr>
                    <p:spPr>
                      <a:xfrm>
                        <a:off x="8639327" y="3866612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112" name="Téglalap 111"/>
                      <p:cNvSpPr/>
                      <p:nvPr/>
                    </p:nvSpPr>
                    <p:spPr>
                      <a:xfrm>
                        <a:off x="8649066" y="501572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113" name="Téglalap 112"/>
                      <p:cNvSpPr/>
                      <p:nvPr/>
                    </p:nvSpPr>
                    <p:spPr>
                      <a:xfrm>
                        <a:off x="8646515" y="271848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114" name="Téglalap 113"/>
                      <p:cNvSpPr/>
                      <p:nvPr/>
                    </p:nvSpPr>
                    <p:spPr>
                      <a:xfrm rot="16200000">
                        <a:off x="8604311" y="201765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" rtlCol="0" anchor="ctr"/>
                      <a:lstStyle/>
                      <a:p>
                        <a:pPr algn="ctr"/>
                        <a:r>
                          <a:rPr lang="hu-HU" sz="800" dirty="0">
                            <a:solidFill>
                              <a:srgbClr val="FF0000"/>
                            </a:solidFill>
                          </a:rPr>
                          <a:t>AAA</a:t>
                        </a:r>
                      </a:p>
                    </p:txBody>
                  </p:sp>
                </p:grpSp>
                <p:grpSp>
                  <p:nvGrpSpPr>
                    <p:cNvPr id="104" name="Csoportba foglalás 103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2292220" y="3600358"/>
                      <a:ext cx="875130" cy="2389487"/>
                      <a:chOff x="8234070" y="2197659"/>
                      <a:chExt cx="1458550" cy="3982478"/>
                    </a:xfrm>
                  </p:grpSpPr>
                  <p:sp>
                    <p:nvSpPr>
                      <p:cNvPr id="105" name="Téglalap 104"/>
                      <p:cNvSpPr/>
                      <p:nvPr/>
                    </p:nvSpPr>
                    <p:spPr>
                      <a:xfrm>
                        <a:off x="8234070" y="2657003"/>
                        <a:ext cx="1458550" cy="3523134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106" name="Téglalap 105"/>
                      <p:cNvSpPr/>
                      <p:nvPr/>
                    </p:nvSpPr>
                    <p:spPr>
                      <a:xfrm>
                        <a:off x="8639327" y="3866612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107" name="Téglalap 106"/>
                      <p:cNvSpPr/>
                      <p:nvPr/>
                    </p:nvSpPr>
                    <p:spPr>
                      <a:xfrm>
                        <a:off x="8649066" y="501572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108" name="Téglalap 107"/>
                      <p:cNvSpPr/>
                      <p:nvPr/>
                    </p:nvSpPr>
                    <p:spPr>
                      <a:xfrm>
                        <a:off x="8646515" y="271848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109" name="Téglalap 108"/>
                      <p:cNvSpPr/>
                      <p:nvPr/>
                    </p:nvSpPr>
                    <p:spPr>
                      <a:xfrm rot="16200000">
                        <a:off x="8604311" y="201765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" rtlCol="0" anchor="ctr"/>
                      <a:lstStyle/>
                      <a:p>
                        <a:pPr algn="ctr"/>
                        <a:r>
                          <a:rPr lang="hu-HU" sz="800" dirty="0">
                            <a:solidFill>
                              <a:srgbClr val="FF0000"/>
                            </a:solidFill>
                          </a:rPr>
                          <a:t>CCC</a:t>
                        </a:r>
                      </a:p>
                    </p:txBody>
                  </p:sp>
                </p:grpSp>
              </p:grpSp>
              <p:sp>
                <p:nvSpPr>
                  <p:cNvPr id="100" name="Téglalap 99"/>
                  <p:cNvSpPr/>
                  <p:nvPr/>
                </p:nvSpPr>
                <p:spPr>
                  <a:xfrm>
                    <a:off x="647114" y="3712902"/>
                    <a:ext cx="3910818" cy="2607669"/>
                  </a:xfrm>
                  <a:prstGeom prst="rect">
                    <a:avLst/>
                  </a:prstGeom>
                  <a:noFill/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101" name="Téglalap 100"/>
                  <p:cNvSpPr/>
                  <p:nvPr/>
                </p:nvSpPr>
                <p:spPr>
                  <a:xfrm>
                    <a:off x="676158" y="3340110"/>
                    <a:ext cx="1859216" cy="45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0070C0"/>
                        </a:solidFill>
                      </a:rPr>
                      <a:t>AZAZAZAZ GGGG</a:t>
                    </a:r>
                  </a:p>
                </p:txBody>
              </p:sp>
            </p:grpSp>
            <p:grpSp>
              <p:nvGrpSpPr>
                <p:cNvPr id="27" name="Csoportba foglalás 26"/>
                <p:cNvGrpSpPr>
                  <a:grpSpLocks noChangeAspect="1"/>
                </p:cNvGrpSpPr>
                <p:nvPr/>
              </p:nvGrpSpPr>
              <p:grpSpPr>
                <a:xfrm>
                  <a:off x="9770695" y="2023221"/>
                  <a:ext cx="1564327" cy="1192184"/>
                  <a:chOff x="647114" y="3340110"/>
                  <a:chExt cx="3910818" cy="2980461"/>
                </a:xfrm>
              </p:grpSpPr>
              <p:grpSp>
                <p:nvGrpSpPr>
                  <p:cNvPr id="78" name="Csoportba foglalás 77"/>
                  <p:cNvGrpSpPr/>
                  <p:nvPr/>
                </p:nvGrpSpPr>
                <p:grpSpPr>
                  <a:xfrm>
                    <a:off x="1045476" y="3797310"/>
                    <a:ext cx="3041555" cy="2435761"/>
                    <a:chOff x="1172088" y="3600358"/>
                    <a:chExt cx="3041555" cy="2435761"/>
                  </a:xfrm>
                </p:grpSpPr>
                <p:grpSp>
                  <p:nvGrpSpPr>
                    <p:cNvPr id="81" name="Csoportba foglalás 80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338513" y="3600358"/>
                      <a:ext cx="875130" cy="2389487"/>
                      <a:chOff x="8234070" y="2197659"/>
                      <a:chExt cx="1458550" cy="3982478"/>
                    </a:xfrm>
                  </p:grpSpPr>
                  <p:sp>
                    <p:nvSpPr>
                      <p:cNvPr id="94" name="Téglalap 93"/>
                      <p:cNvSpPr/>
                      <p:nvPr/>
                    </p:nvSpPr>
                    <p:spPr>
                      <a:xfrm>
                        <a:off x="8234070" y="2657003"/>
                        <a:ext cx="1458550" cy="3523134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95" name="Téglalap 94"/>
                      <p:cNvSpPr/>
                      <p:nvPr/>
                    </p:nvSpPr>
                    <p:spPr>
                      <a:xfrm>
                        <a:off x="8639327" y="3866612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96" name="Téglalap 95"/>
                      <p:cNvSpPr/>
                      <p:nvPr/>
                    </p:nvSpPr>
                    <p:spPr>
                      <a:xfrm>
                        <a:off x="8649066" y="501572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97" name="Téglalap 96"/>
                      <p:cNvSpPr/>
                      <p:nvPr/>
                    </p:nvSpPr>
                    <p:spPr>
                      <a:xfrm>
                        <a:off x="8646515" y="271848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98" name="Téglalap 97"/>
                      <p:cNvSpPr/>
                      <p:nvPr/>
                    </p:nvSpPr>
                    <p:spPr>
                      <a:xfrm rot="16200000">
                        <a:off x="8604311" y="201765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" rtlCol="0" anchor="ctr"/>
                      <a:lstStyle/>
                      <a:p>
                        <a:pPr algn="ctr"/>
                        <a:r>
                          <a:rPr lang="hu-HU" sz="800" dirty="0">
                            <a:solidFill>
                              <a:srgbClr val="FF0000"/>
                            </a:solidFill>
                          </a:rPr>
                          <a:t>ZZZ</a:t>
                        </a:r>
                      </a:p>
                    </p:txBody>
                  </p:sp>
                </p:grpSp>
                <p:grpSp>
                  <p:nvGrpSpPr>
                    <p:cNvPr id="82" name="Csoportba foglalás 81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172088" y="3646632"/>
                      <a:ext cx="875130" cy="2389487"/>
                      <a:chOff x="8234070" y="2197659"/>
                      <a:chExt cx="1458550" cy="3982478"/>
                    </a:xfrm>
                  </p:grpSpPr>
                  <p:sp>
                    <p:nvSpPr>
                      <p:cNvPr id="89" name="Téglalap 88"/>
                      <p:cNvSpPr/>
                      <p:nvPr/>
                    </p:nvSpPr>
                    <p:spPr>
                      <a:xfrm>
                        <a:off x="8234070" y="2657003"/>
                        <a:ext cx="1458550" cy="3523134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90" name="Téglalap 89"/>
                      <p:cNvSpPr/>
                      <p:nvPr/>
                    </p:nvSpPr>
                    <p:spPr>
                      <a:xfrm>
                        <a:off x="8639327" y="3866612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91" name="Téglalap 90"/>
                      <p:cNvSpPr/>
                      <p:nvPr/>
                    </p:nvSpPr>
                    <p:spPr>
                      <a:xfrm>
                        <a:off x="8649066" y="501572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92" name="Téglalap 91"/>
                      <p:cNvSpPr/>
                      <p:nvPr/>
                    </p:nvSpPr>
                    <p:spPr>
                      <a:xfrm>
                        <a:off x="8646515" y="271848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93" name="Téglalap 92"/>
                      <p:cNvSpPr/>
                      <p:nvPr/>
                    </p:nvSpPr>
                    <p:spPr>
                      <a:xfrm rot="16200000">
                        <a:off x="8604311" y="201765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" rtlCol="0" anchor="ctr"/>
                      <a:lstStyle/>
                      <a:p>
                        <a:pPr algn="ctr"/>
                        <a:r>
                          <a:rPr lang="hu-HU" sz="800" dirty="0">
                            <a:solidFill>
                              <a:srgbClr val="FF0000"/>
                            </a:solidFill>
                          </a:rPr>
                          <a:t>AAA</a:t>
                        </a:r>
                      </a:p>
                    </p:txBody>
                  </p:sp>
                </p:grpSp>
                <p:grpSp>
                  <p:nvGrpSpPr>
                    <p:cNvPr id="83" name="Csoportba foglalás 82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2292220" y="3600358"/>
                      <a:ext cx="875130" cy="2389487"/>
                      <a:chOff x="8234070" y="2197659"/>
                      <a:chExt cx="1458550" cy="3982478"/>
                    </a:xfrm>
                  </p:grpSpPr>
                  <p:sp>
                    <p:nvSpPr>
                      <p:cNvPr id="84" name="Téglalap 83"/>
                      <p:cNvSpPr/>
                      <p:nvPr/>
                    </p:nvSpPr>
                    <p:spPr>
                      <a:xfrm>
                        <a:off x="8234070" y="2657003"/>
                        <a:ext cx="1458550" cy="3523134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85" name="Téglalap 84"/>
                      <p:cNvSpPr/>
                      <p:nvPr/>
                    </p:nvSpPr>
                    <p:spPr>
                      <a:xfrm>
                        <a:off x="8639327" y="3866612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86" name="Téglalap 85"/>
                      <p:cNvSpPr/>
                      <p:nvPr/>
                    </p:nvSpPr>
                    <p:spPr>
                      <a:xfrm>
                        <a:off x="8649066" y="501572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87" name="Téglalap 86"/>
                      <p:cNvSpPr/>
                      <p:nvPr/>
                    </p:nvSpPr>
                    <p:spPr>
                      <a:xfrm>
                        <a:off x="8646515" y="271848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88" name="Téglalap 87"/>
                      <p:cNvSpPr/>
                      <p:nvPr/>
                    </p:nvSpPr>
                    <p:spPr>
                      <a:xfrm rot="16200000">
                        <a:off x="8604311" y="201765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" rtlCol="0" anchor="ctr"/>
                      <a:lstStyle/>
                      <a:p>
                        <a:pPr algn="ctr"/>
                        <a:r>
                          <a:rPr lang="hu-HU" sz="800" dirty="0">
                            <a:solidFill>
                              <a:srgbClr val="FF0000"/>
                            </a:solidFill>
                          </a:rPr>
                          <a:t>CCC</a:t>
                        </a:r>
                      </a:p>
                    </p:txBody>
                  </p:sp>
                </p:grpSp>
              </p:grpSp>
              <p:sp>
                <p:nvSpPr>
                  <p:cNvPr id="79" name="Téglalap 78"/>
                  <p:cNvSpPr/>
                  <p:nvPr/>
                </p:nvSpPr>
                <p:spPr>
                  <a:xfrm>
                    <a:off x="647114" y="3712902"/>
                    <a:ext cx="3910818" cy="2607669"/>
                  </a:xfrm>
                  <a:prstGeom prst="rect">
                    <a:avLst/>
                  </a:prstGeom>
                  <a:noFill/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80" name="Téglalap 79"/>
                  <p:cNvSpPr/>
                  <p:nvPr/>
                </p:nvSpPr>
                <p:spPr>
                  <a:xfrm>
                    <a:off x="676158" y="3340110"/>
                    <a:ext cx="1859216" cy="45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0070C0"/>
                        </a:solidFill>
                      </a:rPr>
                      <a:t>AZAZAZAZ GGGG</a:t>
                    </a:r>
                  </a:p>
                </p:txBody>
              </p:sp>
            </p:grpSp>
            <p:grpSp>
              <p:nvGrpSpPr>
                <p:cNvPr id="28" name="Csoportba foglalás 27"/>
                <p:cNvGrpSpPr>
                  <a:grpSpLocks noChangeAspect="1"/>
                </p:cNvGrpSpPr>
                <p:nvPr/>
              </p:nvGrpSpPr>
              <p:grpSpPr>
                <a:xfrm>
                  <a:off x="9796400" y="3932871"/>
                  <a:ext cx="1564327" cy="1192184"/>
                  <a:chOff x="647114" y="3340110"/>
                  <a:chExt cx="3910818" cy="2980461"/>
                </a:xfrm>
              </p:grpSpPr>
              <p:grpSp>
                <p:nvGrpSpPr>
                  <p:cNvPr id="57" name="Csoportba foglalás 56"/>
                  <p:cNvGrpSpPr/>
                  <p:nvPr/>
                </p:nvGrpSpPr>
                <p:grpSpPr>
                  <a:xfrm>
                    <a:off x="1045476" y="3797310"/>
                    <a:ext cx="3041555" cy="2435761"/>
                    <a:chOff x="1172088" y="3600358"/>
                    <a:chExt cx="3041555" cy="2435761"/>
                  </a:xfrm>
                </p:grpSpPr>
                <p:grpSp>
                  <p:nvGrpSpPr>
                    <p:cNvPr id="60" name="Csoportba foglalás 59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338513" y="3600358"/>
                      <a:ext cx="875130" cy="2389487"/>
                      <a:chOff x="8234070" y="2197659"/>
                      <a:chExt cx="1458550" cy="3982478"/>
                    </a:xfrm>
                  </p:grpSpPr>
                  <p:sp>
                    <p:nvSpPr>
                      <p:cNvPr id="73" name="Téglalap 72"/>
                      <p:cNvSpPr/>
                      <p:nvPr/>
                    </p:nvSpPr>
                    <p:spPr>
                      <a:xfrm>
                        <a:off x="8234070" y="2657003"/>
                        <a:ext cx="1458550" cy="3523134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74" name="Téglalap 73"/>
                      <p:cNvSpPr/>
                      <p:nvPr/>
                    </p:nvSpPr>
                    <p:spPr>
                      <a:xfrm>
                        <a:off x="8639327" y="3866612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75" name="Téglalap 74"/>
                      <p:cNvSpPr/>
                      <p:nvPr/>
                    </p:nvSpPr>
                    <p:spPr>
                      <a:xfrm>
                        <a:off x="8649066" y="501572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76" name="Téglalap 75"/>
                      <p:cNvSpPr/>
                      <p:nvPr/>
                    </p:nvSpPr>
                    <p:spPr>
                      <a:xfrm>
                        <a:off x="8646515" y="271848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77" name="Téglalap 76"/>
                      <p:cNvSpPr/>
                      <p:nvPr/>
                    </p:nvSpPr>
                    <p:spPr>
                      <a:xfrm rot="16200000">
                        <a:off x="8604311" y="201765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" rtlCol="0" anchor="ctr"/>
                      <a:lstStyle/>
                      <a:p>
                        <a:pPr algn="ctr"/>
                        <a:r>
                          <a:rPr lang="hu-HU" sz="800" dirty="0">
                            <a:solidFill>
                              <a:srgbClr val="FF0000"/>
                            </a:solidFill>
                          </a:rPr>
                          <a:t>ZZZ</a:t>
                        </a:r>
                      </a:p>
                    </p:txBody>
                  </p:sp>
                </p:grpSp>
                <p:grpSp>
                  <p:nvGrpSpPr>
                    <p:cNvPr id="61" name="Csoportba foglalás 60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172088" y="3646632"/>
                      <a:ext cx="875130" cy="2389487"/>
                      <a:chOff x="8234070" y="2197659"/>
                      <a:chExt cx="1458550" cy="3982478"/>
                    </a:xfrm>
                  </p:grpSpPr>
                  <p:sp>
                    <p:nvSpPr>
                      <p:cNvPr id="68" name="Téglalap 67"/>
                      <p:cNvSpPr/>
                      <p:nvPr/>
                    </p:nvSpPr>
                    <p:spPr>
                      <a:xfrm>
                        <a:off x="8234070" y="2657003"/>
                        <a:ext cx="1458550" cy="3523134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69" name="Téglalap 68"/>
                      <p:cNvSpPr/>
                      <p:nvPr/>
                    </p:nvSpPr>
                    <p:spPr>
                      <a:xfrm>
                        <a:off x="8639327" y="3866612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70" name="Téglalap 69"/>
                      <p:cNvSpPr/>
                      <p:nvPr/>
                    </p:nvSpPr>
                    <p:spPr>
                      <a:xfrm>
                        <a:off x="8649066" y="501572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71" name="Téglalap 70"/>
                      <p:cNvSpPr/>
                      <p:nvPr/>
                    </p:nvSpPr>
                    <p:spPr>
                      <a:xfrm>
                        <a:off x="8646515" y="271848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72" name="Téglalap 71"/>
                      <p:cNvSpPr/>
                      <p:nvPr/>
                    </p:nvSpPr>
                    <p:spPr>
                      <a:xfrm rot="16200000">
                        <a:off x="8604311" y="201765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" rtlCol="0" anchor="ctr"/>
                      <a:lstStyle/>
                      <a:p>
                        <a:pPr algn="ctr"/>
                        <a:r>
                          <a:rPr lang="hu-HU" sz="800" dirty="0">
                            <a:solidFill>
                              <a:srgbClr val="FF0000"/>
                            </a:solidFill>
                          </a:rPr>
                          <a:t>AAA</a:t>
                        </a:r>
                      </a:p>
                    </p:txBody>
                  </p:sp>
                </p:grpSp>
                <p:grpSp>
                  <p:nvGrpSpPr>
                    <p:cNvPr id="62" name="Csoportba foglalás 61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2292220" y="3600358"/>
                      <a:ext cx="875130" cy="2389487"/>
                      <a:chOff x="8234070" y="2197659"/>
                      <a:chExt cx="1458550" cy="3982478"/>
                    </a:xfrm>
                  </p:grpSpPr>
                  <p:sp>
                    <p:nvSpPr>
                      <p:cNvPr id="63" name="Téglalap 62"/>
                      <p:cNvSpPr/>
                      <p:nvPr/>
                    </p:nvSpPr>
                    <p:spPr>
                      <a:xfrm>
                        <a:off x="8234070" y="2657003"/>
                        <a:ext cx="1458550" cy="3523134"/>
                      </a:xfrm>
                      <a:prstGeom prst="rect">
                        <a:avLst/>
                      </a:prstGeom>
                      <a:pattFill prst="ltUpDiag">
                        <a:fgClr>
                          <a:schemeClr val="accent6"/>
                        </a:fgClr>
                        <a:bgClr>
                          <a:schemeClr val="bg1"/>
                        </a:bgClr>
                      </a:patt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64" name="Téglalap 63"/>
                      <p:cNvSpPr/>
                      <p:nvPr/>
                    </p:nvSpPr>
                    <p:spPr>
                      <a:xfrm>
                        <a:off x="8639327" y="3866612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65" name="Téglalap 64"/>
                      <p:cNvSpPr/>
                      <p:nvPr/>
                    </p:nvSpPr>
                    <p:spPr>
                      <a:xfrm>
                        <a:off x="8649066" y="501572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66" name="Téglalap 65"/>
                      <p:cNvSpPr/>
                      <p:nvPr/>
                    </p:nvSpPr>
                    <p:spPr>
                      <a:xfrm>
                        <a:off x="8646515" y="271848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67" name="Téglalap 66"/>
                      <p:cNvSpPr/>
                      <p:nvPr/>
                    </p:nvSpPr>
                    <p:spPr>
                      <a:xfrm rot="16200000">
                        <a:off x="8604311" y="201765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" rtlCol="0" anchor="ctr"/>
                      <a:lstStyle/>
                      <a:p>
                        <a:pPr algn="ctr"/>
                        <a:r>
                          <a:rPr lang="hu-HU" sz="800" dirty="0">
                            <a:solidFill>
                              <a:srgbClr val="FF0000"/>
                            </a:solidFill>
                          </a:rPr>
                          <a:t>CCC</a:t>
                        </a:r>
                      </a:p>
                    </p:txBody>
                  </p:sp>
                </p:grpSp>
              </p:grpSp>
              <p:sp>
                <p:nvSpPr>
                  <p:cNvPr id="58" name="Téglalap 57"/>
                  <p:cNvSpPr/>
                  <p:nvPr/>
                </p:nvSpPr>
                <p:spPr>
                  <a:xfrm>
                    <a:off x="647114" y="3712902"/>
                    <a:ext cx="3910818" cy="2607669"/>
                  </a:xfrm>
                  <a:prstGeom prst="rect">
                    <a:avLst/>
                  </a:prstGeom>
                  <a:noFill/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59" name="Téglalap 58"/>
                  <p:cNvSpPr/>
                  <p:nvPr/>
                </p:nvSpPr>
                <p:spPr>
                  <a:xfrm>
                    <a:off x="676158" y="3340110"/>
                    <a:ext cx="1859216" cy="45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0070C0"/>
                        </a:solidFill>
                      </a:rPr>
                      <a:t>AZAZAZAZ GGGG</a:t>
                    </a:r>
                  </a:p>
                </p:txBody>
              </p:sp>
            </p:grpSp>
            <p:grpSp>
              <p:nvGrpSpPr>
                <p:cNvPr id="29" name="Csoportba foglalás 28"/>
                <p:cNvGrpSpPr>
                  <a:grpSpLocks noChangeAspect="1"/>
                </p:cNvGrpSpPr>
                <p:nvPr/>
              </p:nvGrpSpPr>
              <p:grpSpPr>
                <a:xfrm>
                  <a:off x="7179841" y="4667279"/>
                  <a:ext cx="1564327" cy="1192184"/>
                  <a:chOff x="647114" y="3340110"/>
                  <a:chExt cx="3910818" cy="2980461"/>
                </a:xfrm>
              </p:grpSpPr>
              <p:grpSp>
                <p:nvGrpSpPr>
                  <p:cNvPr id="36" name="Csoportba foglalás 35"/>
                  <p:cNvGrpSpPr/>
                  <p:nvPr/>
                </p:nvGrpSpPr>
                <p:grpSpPr>
                  <a:xfrm>
                    <a:off x="1045476" y="3797310"/>
                    <a:ext cx="3041555" cy="2435761"/>
                    <a:chOff x="1172088" y="3600358"/>
                    <a:chExt cx="3041555" cy="2435761"/>
                  </a:xfrm>
                </p:grpSpPr>
                <p:grpSp>
                  <p:nvGrpSpPr>
                    <p:cNvPr id="39" name="Csoportba foglalás 38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338513" y="3600358"/>
                      <a:ext cx="875130" cy="2389487"/>
                      <a:chOff x="8234070" y="2197659"/>
                      <a:chExt cx="1458550" cy="3982478"/>
                    </a:xfrm>
                  </p:grpSpPr>
                  <p:sp>
                    <p:nvSpPr>
                      <p:cNvPr id="52" name="Téglalap 51"/>
                      <p:cNvSpPr/>
                      <p:nvPr/>
                    </p:nvSpPr>
                    <p:spPr>
                      <a:xfrm>
                        <a:off x="8234070" y="2657003"/>
                        <a:ext cx="1458550" cy="3523134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53" name="Téglalap 52"/>
                      <p:cNvSpPr/>
                      <p:nvPr/>
                    </p:nvSpPr>
                    <p:spPr>
                      <a:xfrm>
                        <a:off x="8639327" y="3866612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54" name="Téglalap 53"/>
                      <p:cNvSpPr/>
                      <p:nvPr/>
                    </p:nvSpPr>
                    <p:spPr>
                      <a:xfrm>
                        <a:off x="8649066" y="501572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55" name="Téglalap 54"/>
                      <p:cNvSpPr/>
                      <p:nvPr/>
                    </p:nvSpPr>
                    <p:spPr>
                      <a:xfrm>
                        <a:off x="8646515" y="271848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56" name="Téglalap 55"/>
                      <p:cNvSpPr/>
                      <p:nvPr/>
                    </p:nvSpPr>
                    <p:spPr>
                      <a:xfrm rot="16200000">
                        <a:off x="8604311" y="201765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" rtlCol="0" anchor="ctr"/>
                      <a:lstStyle/>
                      <a:p>
                        <a:pPr algn="ctr"/>
                        <a:r>
                          <a:rPr lang="hu-HU" sz="800" dirty="0">
                            <a:solidFill>
                              <a:srgbClr val="FF0000"/>
                            </a:solidFill>
                          </a:rPr>
                          <a:t>ZZZ</a:t>
                        </a:r>
                      </a:p>
                    </p:txBody>
                  </p:sp>
                </p:grpSp>
                <p:grpSp>
                  <p:nvGrpSpPr>
                    <p:cNvPr id="40" name="Csoportba foglalás 39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1172088" y="3646632"/>
                      <a:ext cx="875130" cy="2389487"/>
                      <a:chOff x="8234070" y="2197659"/>
                      <a:chExt cx="1458550" cy="3982478"/>
                    </a:xfrm>
                  </p:grpSpPr>
                  <p:sp>
                    <p:nvSpPr>
                      <p:cNvPr id="47" name="Téglalap 46"/>
                      <p:cNvSpPr/>
                      <p:nvPr/>
                    </p:nvSpPr>
                    <p:spPr>
                      <a:xfrm>
                        <a:off x="8234070" y="2657003"/>
                        <a:ext cx="1458550" cy="3523134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48" name="Téglalap 47"/>
                      <p:cNvSpPr/>
                      <p:nvPr/>
                    </p:nvSpPr>
                    <p:spPr>
                      <a:xfrm>
                        <a:off x="8639327" y="3866612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49" name="Téglalap 48"/>
                      <p:cNvSpPr/>
                      <p:nvPr/>
                    </p:nvSpPr>
                    <p:spPr>
                      <a:xfrm>
                        <a:off x="8649066" y="501572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50" name="Téglalap 49"/>
                      <p:cNvSpPr/>
                      <p:nvPr/>
                    </p:nvSpPr>
                    <p:spPr>
                      <a:xfrm>
                        <a:off x="8646515" y="271848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51" name="Téglalap 50"/>
                      <p:cNvSpPr/>
                      <p:nvPr/>
                    </p:nvSpPr>
                    <p:spPr>
                      <a:xfrm rot="16200000">
                        <a:off x="8604311" y="201765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" rtlCol="0" anchor="ctr"/>
                      <a:lstStyle/>
                      <a:p>
                        <a:pPr algn="ctr"/>
                        <a:r>
                          <a:rPr lang="hu-HU" sz="800" dirty="0">
                            <a:solidFill>
                              <a:srgbClr val="FF0000"/>
                            </a:solidFill>
                          </a:rPr>
                          <a:t>AAA</a:t>
                        </a:r>
                      </a:p>
                    </p:txBody>
                  </p:sp>
                </p:grpSp>
                <p:grpSp>
                  <p:nvGrpSpPr>
                    <p:cNvPr id="41" name="Csoportba foglalás 40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2292220" y="3600358"/>
                      <a:ext cx="875130" cy="2389487"/>
                      <a:chOff x="8234070" y="2197659"/>
                      <a:chExt cx="1458550" cy="3982478"/>
                    </a:xfrm>
                  </p:grpSpPr>
                  <p:sp>
                    <p:nvSpPr>
                      <p:cNvPr id="42" name="Téglalap 41"/>
                      <p:cNvSpPr/>
                      <p:nvPr/>
                    </p:nvSpPr>
                    <p:spPr>
                      <a:xfrm>
                        <a:off x="8234070" y="2657003"/>
                        <a:ext cx="1458550" cy="3523134"/>
                      </a:xfrm>
                      <a:prstGeom prst="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43" name="Téglalap 42"/>
                      <p:cNvSpPr/>
                      <p:nvPr/>
                    </p:nvSpPr>
                    <p:spPr>
                      <a:xfrm>
                        <a:off x="8639327" y="3866612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44" name="Téglalap 43"/>
                      <p:cNvSpPr/>
                      <p:nvPr/>
                    </p:nvSpPr>
                    <p:spPr>
                      <a:xfrm>
                        <a:off x="8649066" y="501572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45" name="Téglalap 44"/>
                      <p:cNvSpPr/>
                      <p:nvPr/>
                    </p:nvSpPr>
                    <p:spPr>
                      <a:xfrm>
                        <a:off x="8646515" y="271848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hu-HU" sz="800"/>
                      </a:p>
                    </p:txBody>
                  </p:sp>
                  <p:sp>
                    <p:nvSpPr>
                      <p:cNvPr id="46" name="Téglalap 45"/>
                      <p:cNvSpPr/>
                      <p:nvPr/>
                    </p:nvSpPr>
                    <p:spPr>
                      <a:xfrm rot="16200000">
                        <a:off x="8604311" y="2017659"/>
                        <a:ext cx="720000" cy="10800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" rtlCol="0" anchor="ctr"/>
                      <a:lstStyle/>
                      <a:p>
                        <a:pPr algn="ctr"/>
                        <a:r>
                          <a:rPr lang="hu-HU" sz="800" dirty="0">
                            <a:solidFill>
                              <a:srgbClr val="FF0000"/>
                            </a:solidFill>
                          </a:rPr>
                          <a:t>CCC</a:t>
                        </a:r>
                      </a:p>
                    </p:txBody>
                  </p:sp>
                </p:grpSp>
              </p:grpSp>
              <p:sp>
                <p:nvSpPr>
                  <p:cNvPr id="37" name="Téglalap 36"/>
                  <p:cNvSpPr/>
                  <p:nvPr/>
                </p:nvSpPr>
                <p:spPr>
                  <a:xfrm>
                    <a:off x="647114" y="3712902"/>
                    <a:ext cx="3910818" cy="2607669"/>
                  </a:xfrm>
                  <a:prstGeom prst="rect">
                    <a:avLst/>
                  </a:prstGeom>
                  <a:noFill/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u-HU" sz="800"/>
                  </a:p>
                </p:txBody>
              </p:sp>
              <p:sp>
                <p:nvSpPr>
                  <p:cNvPr id="38" name="Téglalap 37"/>
                  <p:cNvSpPr/>
                  <p:nvPr/>
                </p:nvSpPr>
                <p:spPr>
                  <a:xfrm>
                    <a:off x="676158" y="3340110"/>
                    <a:ext cx="1859216" cy="4572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hu-HU" sz="800" dirty="0">
                        <a:solidFill>
                          <a:srgbClr val="0070C0"/>
                        </a:solidFill>
                      </a:rPr>
                      <a:t>AZAZAZAZ GGGG</a:t>
                    </a:r>
                  </a:p>
                </p:txBody>
              </p:sp>
            </p:grpSp>
            <p:sp>
              <p:nvSpPr>
                <p:cNvPr id="30" name="Lefelé nyíl 29"/>
                <p:cNvSpPr/>
                <p:nvPr/>
              </p:nvSpPr>
              <p:spPr>
                <a:xfrm rot="16200000">
                  <a:off x="8789438" y="2457425"/>
                  <a:ext cx="318630" cy="876278"/>
                </a:xfrm>
                <a:prstGeom prst="down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1" name="Lefelé nyíl 30"/>
                <p:cNvSpPr/>
                <p:nvPr/>
              </p:nvSpPr>
              <p:spPr>
                <a:xfrm rot="2978040">
                  <a:off x="9023304" y="3359949"/>
                  <a:ext cx="315767" cy="876278"/>
                </a:xfrm>
                <a:prstGeom prst="down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2" name="Lefelé nyíl 31"/>
                <p:cNvSpPr/>
                <p:nvPr/>
              </p:nvSpPr>
              <p:spPr>
                <a:xfrm rot="2978040">
                  <a:off x="9176645" y="4758011"/>
                  <a:ext cx="315767" cy="876278"/>
                </a:xfrm>
                <a:prstGeom prst="down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3" name="Lefelé nyíl 32"/>
                <p:cNvSpPr/>
                <p:nvPr/>
              </p:nvSpPr>
              <p:spPr>
                <a:xfrm>
                  <a:off x="10594648" y="3302004"/>
                  <a:ext cx="495240" cy="603564"/>
                </a:xfrm>
                <a:prstGeom prst="down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4" name="Téglalap 33"/>
                <p:cNvSpPr/>
                <p:nvPr/>
              </p:nvSpPr>
              <p:spPr>
                <a:xfrm>
                  <a:off x="6810945" y="3886635"/>
                  <a:ext cx="423463" cy="57921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5" name="Lefelé nyíl 34"/>
                <p:cNvSpPr/>
                <p:nvPr/>
              </p:nvSpPr>
              <p:spPr>
                <a:xfrm>
                  <a:off x="6914507" y="3359184"/>
                  <a:ext cx="242316" cy="489204"/>
                </a:xfrm>
                <a:prstGeom prst="down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</p:grpSp>
          <p:sp>
            <p:nvSpPr>
              <p:cNvPr id="8" name="Ellipszis 7"/>
              <p:cNvSpPr/>
              <p:nvPr/>
            </p:nvSpPr>
            <p:spPr>
              <a:xfrm>
                <a:off x="10103350" y="5571018"/>
                <a:ext cx="180000" cy="180000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9" name="Ellipszis 8"/>
              <p:cNvSpPr/>
              <p:nvPr/>
            </p:nvSpPr>
            <p:spPr>
              <a:xfrm>
                <a:off x="10380029" y="5576612"/>
                <a:ext cx="180000" cy="180000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" name="Ellipszis 9"/>
              <p:cNvSpPr/>
              <p:nvPr/>
            </p:nvSpPr>
            <p:spPr>
              <a:xfrm>
                <a:off x="10717638" y="5576612"/>
                <a:ext cx="180000" cy="180000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1" name="Ellipszis 10"/>
              <p:cNvSpPr/>
              <p:nvPr/>
            </p:nvSpPr>
            <p:spPr>
              <a:xfrm>
                <a:off x="7761934" y="2643656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2" name="Ellipszis 11"/>
              <p:cNvSpPr/>
              <p:nvPr/>
            </p:nvSpPr>
            <p:spPr>
              <a:xfrm>
                <a:off x="8038613" y="2649250"/>
                <a:ext cx="180000" cy="180000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" name="Ellipszis 12"/>
              <p:cNvSpPr/>
              <p:nvPr/>
            </p:nvSpPr>
            <p:spPr>
              <a:xfrm>
                <a:off x="8376222" y="2649250"/>
                <a:ext cx="180000" cy="180000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4" name="Ellipszis 13"/>
              <p:cNvSpPr/>
              <p:nvPr/>
            </p:nvSpPr>
            <p:spPr>
              <a:xfrm>
                <a:off x="8111682" y="5091224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5" name="Ellipszis 14"/>
              <p:cNvSpPr/>
              <p:nvPr/>
            </p:nvSpPr>
            <p:spPr>
              <a:xfrm>
                <a:off x="8388361" y="5096818"/>
                <a:ext cx="180000" cy="180000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6" name="Ellipszis 15"/>
              <p:cNvSpPr/>
              <p:nvPr/>
            </p:nvSpPr>
            <p:spPr>
              <a:xfrm>
                <a:off x="8725970" y="5096818"/>
                <a:ext cx="180000" cy="180000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" name="Ellipszis 16"/>
              <p:cNvSpPr/>
              <p:nvPr/>
            </p:nvSpPr>
            <p:spPr>
              <a:xfrm>
                <a:off x="6330014" y="5273218"/>
                <a:ext cx="180000" cy="18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8" name="Ellipszis 17"/>
              <p:cNvSpPr/>
              <p:nvPr/>
            </p:nvSpPr>
            <p:spPr>
              <a:xfrm>
                <a:off x="6606693" y="5278812"/>
                <a:ext cx="180000" cy="180000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" name="Ellipszis 18"/>
              <p:cNvSpPr/>
              <p:nvPr/>
            </p:nvSpPr>
            <p:spPr>
              <a:xfrm>
                <a:off x="6944302" y="5278812"/>
                <a:ext cx="180000" cy="180000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Ellipszis 19"/>
              <p:cNvSpPr/>
              <p:nvPr/>
            </p:nvSpPr>
            <p:spPr>
              <a:xfrm>
                <a:off x="7018899" y="4096199"/>
                <a:ext cx="180000" cy="180000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1" name="Ellipszis 20"/>
              <p:cNvSpPr/>
              <p:nvPr/>
            </p:nvSpPr>
            <p:spPr>
              <a:xfrm>
                <a:off x="7295578" y="4101793"/>
                <a:ext cx="180000" cy="180000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2" name="Ellipszis 21"/>
              <p:cNvSpPr/>
              <p:nvPr/>
            </p:nvSpPr>
            <p:spPr>
              <a:xfrm>
                <a:off x="7633187" y="4101793"/>
                <a:ext cx="180000" cy="180000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Téglalap 22"/>
              <p:cNvSpPr/>
              <p:nvPr/>
            </p:nvSpPr>
            <p:spPr>
              <a:xfrm>
                <a:off x="5359789" y="1828800"/>
                <a:ext cx="6761871" cy="466972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4" name="Szövegdoboz 23"/>
              <p:cNvSpPr txBox="1"/>
              <p:nvPr/>
            </p:nvSpPr>
            <p:spPr>
              <a:xfrm>
                <a:off x="5458265" y="1955406"/>
                <a:ext cx="1727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dirty="0">
                    <a:solidFill>
                      <a:srgbClr val="FF0000"/>
                    </a:solidFill>
                  </a:rPr>
                  <a:t>Kiinduló kérdés?</a:t>
                </a:r>
              </a:p>
            </p:txBody>
          </p:sp>
          <p:sp>
            <p:nvSpPr>
              <p:cNvPr id="25" name="Szövegdoboz 24"/>
              <p:cNvSpPr txBox="1"/>
              <p:nvPr/>
            </p:nvSpPr>
            <p:spPr>
              <a:xfrm>
                <a:off x="10227056" y="1955403"/>
                <a:ext cx="1713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b="1" dirty="0"/>
                  <a:t>Végső konklúzió</a:t>
                </a:r>
              </a:p>
            </p:txBody>
          </p:sp>
        </p:grpSp>
        <p:sp>
          <p:nvSpPr>
            <p:cNvPr id="121" name="Szövegdoboz 120"/>
            <p:cNvSpPr txBox="1"/>
            <p:nvPr/>
          </p:nvSpPr>
          <p:spPr>
            <a:xfrm>
              <a:off x="10187588" y="5673885"/>
              <a:ext cx="99475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400" dirty="0"/>
                <a:t>Hely</a:t>
              </a:r>
            </a:p>
            <a:p>
              <a:r>
                <a:rPr lang="hu-HU" sz="1400" dirty="0"/>
                <a:t>Dátum </a:t>
              </a:r>
            </a:p>
            <a:p>
              <a:r>
                <a:rPr lang="hu-HU" sz="1400" dirty="0"/>
                <a:t>Résztvevők</a:t>
              </a:r>
            </a:p>
          </p:txBody>
        </p:sp>
      </p:grpSp>
      <p:pic>
        <p:nvPicPr>
          <p:cNvPr id="1026" name="Picture 2" descr="https://encrypted-tbn3.gstatic.com/images?q=tbn:ANd9GcS84iKumi-mHv7Rf2Baayn_ruR4U5TizKrBh34Zgde6AXlHzztW-2Q7Kj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83" y="4405194"/>
            <a:ext cx="1661160" cy="147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" name="Szövegdoboz 121"/>
          <p:cNvSpPr txBox="1"/>
          <p:nvPr/>
        </p:nvSpPr>
        <p:spPr>
          <a:xfrm>
            <a:off x="779878" y="3451087"/>
            <a:ext cx="31776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/>
              <a:t>Közösen mondjuk ki:</a:t>
            </a:r>
          </a:p>
          <a:p>
            <a:pPr algn="ctr"/>
            <a:r>
              <a:rPr lang="hu-HU" sz="2800" dirty="0">
                <a:solidFill>
                  <a:srgbClr val="FF0000"/>
                </a:solidFill>
              </a:rPr>
              <a:t>Jól van!</a:t>
            </a:r>
          </a:p>
        </p:txBody>
      </p:sp>
      <p:sp>
        <p:nvSpPr>
          <p:cNvPr id="124" name="Szövegdoboz 123"/>
          <p:cNvSpPr txBox="1"/>
          <p:nvPr/>
        </p:nvSpPr>
        <p:spPr>
          <a:xfrm>
            <a:off x="438035" y="5839081"/>
            <a:ext cx="3679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/>
              <a:t>Tapsoljuk meg egymást!</a:t>
            </a:r>
            <a:endParaRPr lang="hu-HU" sz="2800" dirty="0">
              <a:solidFill>
                <a:srgbClr val="FF0000"/>
              </a:solidFill>
            </a:endParaRPr>
          </a:p>
        </p:txBody>
      </p:sp>
      <p:graphicFrame>
        <p:nvGraphicFramePr>
          <p:cNvPr id="125" name="Objektum 1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83660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r:id="rId5" imgW="2750400" imgH="2750400" progId="">
                  <p:embed/>
                </p:oleObj>
              </mc:Choice>
              <mc:Fallback>
                <p:oleObj r:id="rId5" imgW="2750400" imgH="2750400" progId="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5327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b="1" dirty="0">
                <a:solidFill>
                  <a:srgbClr val="FF0000"/>
                </a:solidFill>
              </a:rPr>
              <a:t>11.lépés: Osszuk meg az eredményeket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Minden csapat az 1. kérdést és a 9.lépés egy mondatát mondja el a többieknek.</a:t>
            </a:r>
          </a:p>
          <a:p>
            <a:r>
              <a:rPr lang="hu-HU" dirty="0"/>
              <a:t>A kapott eredményeket minden résztvevőnek elérhetővé tesszük.</a:t>
            </a:r>
          </a:p>
          <a:p>
            <a:r>
              <a:rPr lang="hu-HU" dirty="0"/>
              <a:t>A kapott eredményeket feldolgozzuk és a tanulságokat publikáljuk a minőségügyi szaklapokban.</a:t>
            </a:r>
          </a:p>
        </p:txBody>
      </p:sp>
      <p:sp>
        <p:nvSpPr>
          <p:cNvPr id="4" name="Élőláb helye 19"/>
          <p:cNvSpPr txBox="1"/>
          <p:nvPr/>
        </p:nvSpPr>
        <p:spPr>
          <a:xfrm>
            <a:off x="838201" y="6315959"/>
            <a:ext cx="27661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200" dirty="0"/>
              <a:t>„ISOFÓRUM Ősz 2016”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     2016. 11.</a:t>
            </a:r>
            <a:r>
              <a:rPr lang="hu-HU" sz="1200" b="0" i="0" u="none" strike="noStrike" kern="1200" cap="none" spc="0" dirty="0">
                <a:uFillTx/>
                <a:latin typeface="Calibri"/>
              </a:rPr>
              <a:t> 23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.    </a:t>
            </a: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83660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r:id="rId3" imgW="2750400" imgH="2750400" progId="">
                  <p:embed/>
                </p:oleObj>
              </mc:Choice>
              <mc:Fallback>
                <p:oleObj r:id="rId3" imgW="2750400" imgH="2750400" progId="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655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Néhány indító gondolat: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hu-HU" dirty="0"/>
              <a:t>A „minőség” jelző általi fókuszálás, leszűkítés egyre inkább szerepét veszti, felolvad, és az irányítás sokszínűsége dominál, ebből fakadóan a hatékony működéshez egyre inkább a vezetőnek kell betölteni a korábbi minőségügyes funkciókat (kivéve persze a napi adminisztrációs rutinokat).</a:t>
            </a:r>
          </a:p>
          <a:p>
            <a:pPr lvl="0" algn="just"/>
            <a:r>
              <a:rPr lang="hu-HU" dirty="0"/>
              <a:t>A minőség azáltal, hogy be kell épüljön a működési folyamatokba a minőségirányítás négy fő elemének komplex integrációját megvalósítva magában a mindennapi működésben, a különálló minőségügyes funkció ismét csak szerepét veszti, az alap szakmákat színesítő, azokba integrálódó kompetenciaként él tovább.</a:t>
            </a:r>
          </a:p>
          <a:p>
            <a:pPr algn="just"/>
            <a:endParaRPr lang="hu-HU" dirty="0"/>
          </a:p>
        </p:txBody>
      </p:sp>
      <p:sp>
        <p:nvSpPr>
          <p:cNvPr id="4" name="Élőláb helye 19"/>
          <p:cNvSpPr txBox="1"/>
          <p:nvPr/>
        </p:nvSpPr>
        <p:spPr>
          <a:xfrm>
            <a:off x="838201" y="6315959"/>
            <a:ext cx="27661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200" dirty="0"/>
              <a:t>„ISOFÓRUM Ősz 2016”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     2016. 11.</a:t>
            </a:r>
            <a:r>
              <a:rPr lang="hu-HU" sz="1200" b="0" i="0" u="none" strike="noStrike" kern="1200" cap="none" spc="0" dirty="0">
                <a:uFillTx/>
                <a:latin typeface="Calibri"/>
              </a:rPr>
              <a:t> 23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.    </a:t>
            </a: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83660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r:id="rId3" imgW="2750400" imgH="2750400" progId="">
                  <p:embed/>
                </p:oleObj>
              </mc:Choice>
              <mc:Fallback>
                <p:oleObj r:id="rId3" imgW="2750400" imgH="2750400" progId="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974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workshop</a:t>
            </a:r>
            <a:r>
              <a:rPr lang="hu-HU" dirty="0"/>
              <a:t> célja: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A ma elhangzott előadások alapján gondoljuk végig, hogy miként kell értelmezni a MIR vezető szerepét a mai szervezetben.</a:t>
            </a:r>
          </a:p>
          <a:p>
            <a:r>
              <a:rPr lang="hu-HU" sz="3200" dirty="0"/>
              <a:t>Azonosítsuk azokat a körülményeket amelyek hatással vannak a MIR vezető helyzetére, megítélésére, jövőbeli kilátásaira.</a:t>
            </a:r>
          </a:p>
          <a:p>
            <a:r>
              <a:rPr lang="hu-HU" sz="3200" dirty="0"/>
              <a:t>A kihívásokat azonosítva próbáljunk választ adni a jövőbeli kihívásokra.</a:t>
            </a:r>
          </a:p>
        </p:txBody>
      </p:sp>
      <p:sp>
        <p:nvSpPr>
          <p:cNvPr id="4" name="Élőláb helye 19"/>
          <p:cNvSpPr txBox="1"/>
          <p:nvPr/>
        </p:nvSpPr>
        <p:spPr>
          <a:xfrm>
            <a:off x="838201" y="6315959"/>
            <a:ext cx="27661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200" dirty="0"/>
              <a:t>„ISOFÓRUM Ősz 2016”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     2016. 11.</a:t>
            </a:r>
            <a:r>
              <a:rPr lang="hu-HU" sz="1200" b="0" i="0" u="none" strike="noStrike" kern="1200" cap="none" spc="0" dirty="0">
                <a:uFillTx/>
                <a:latin typeface="Calibri"/>
              </a:rPr>
              <a:t> 23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.    </a:t>
            </a: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83660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3" imgW="2750400" imgH="2750400" progId="">
                  <p:embed/>
                </p:oleObj>
              </mc:Choice>
              <mc:Fallback>
                <p:oleObj r:id="rId3" imgW="2750400" imgH="2750400" progId="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042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workshop</a:t>
            </a:r>
            <a:r>
              <a:rPr lang="hu-HU" dirty="0"/>
              <a:t> tematikája: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</a:t>
            </a:r>
            <a:r>
              <a:rPr lang="hu-HU" dirty="0" err="1"/>
              <a:t>workshop</a:t>
            </a:r>
            <a:r>
              <a:rPr lang="hu-HU" dirty="0"/>
              <a:t> célja kapcsán előre összeállított kérdésekre keressük a választ egy </a:t>
            </a:r>
            <a:r>
              <a:rPr lang="hu-HU" b="1" i="1" u="sng" dirty="0"/>
              <a:t>KJ diagram </a:t>
            </a:r>
            <a:r>
              <a:rPr lang="hu-HU" dirty="0"/>
              <a:t>segítségével.</a:t>
            </a:r>
          </a:p>
          <a:p>
            <a:endParaRPr lang="hu-HU" dirty="0"/>
          </a:p>
          <a:p>
            <a:pPr algn="just"/>
            <a:r>
              <a:rPr lang="hu-HU" dirty="0"/>
              <a:t>A KJ diagram célja, hogy a nehezen áttekinthető helyzet kapcsán rendelkezésre álló információkat rendezze, csoportosítsa, az egyes csoportok kapcsolatát megállapítsa. Az alapvető okokat meghatározza, majd egy végső következtetést, teendőt megfogalmazzon.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Kérem bízzanak a folyamatban! Jó munkát kívánok hozzá!</a:t>
            </a: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83660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3" imgW="2750400" imgH="2750400" progId="">
                  <p:embed/>
                </p:oleObj>
              </mc:Choice>
              <mc:Fallback>
                <p:oleObj r:id="rId3" imgW="2750400" imgH="2750400" progId="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045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1. lépés: Értelmezzék, fogalmazzák meg a kérdést!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dirty="0"/>
              <a:t>A csoport általi feldolgozásra javasolt kérdést megtalálja minden csoporttag a saját mappájában.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Amennyiben a kérdés pontosításra szorul, végezzék el a pontosítást, vagy fogalmazzák meg a saját kérdésüket.</a:t>
            </a:r>
          </a:p>
          <a:p>
            <a:pPr lvl="1"/>
            <a:endParaRPr lang="hu-HU" dirty="0"/>
          </a:p>
          <a:p>
            <a:pPr lvl="1"/>
            <a:r>
              <a:rPr lang="hu-HU" dirty="0"/>
              <a:t>A feldolgozandó kérdés Miért? vagy Mi? Kérdőszóval kezdődjön.</a:t>
            </a:r>
          </a:p>
          <a:p>
            <a:endParaRPr lang="hu-HU" dirty="0"/>
          </a:p>
        </p:txBody>
      </p:sp>
      <p:sp>
        <p:nvSpPr>
          <p:cNvPr id="4" name="Élőláb helye 19"/>
          <p:cNvSpPr txBox="1"/>
          <p:nvPr/>
        </p:nvSpPr>
        <p:spPr>
          <a:xfrm>
            <a:off x="838201" y="6315959"/>
            <a:ext cx="27661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200" dirty="0"/>
              <a:t>„ISOFÓRUM Ősz 2016”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     2016. 11.</a:t>
            </a:r>
            <a:r>
              <a:rPr lang="hu-HU" sz="1200" b="0" i="0" u="none" strike="noStrike" kern="1200" cap="none" spc="0" dirty="0">
                <a:uFillTx/>
                <a:latin typeface="Calibri"/>
              </a:rPr>
              <a:t> 23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.    </a:t>
            </a: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83660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r:id="rId3" imgW="2750400" imgH="2750400" progId="">
                  <p:embed/>
                </p:oleObj>
              </mc:Choice>
              <mc:Fallback>
                <p:oleObj r:id="rId3" imgW="2750400" imgH="2750400" progId="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95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2. lépés: Fogalmazzák meg a problémával összefüggő tényeket!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5127" y="1589654"/>
            <a:ext cx="10515600" cy="4787435"/>
          </a:xfrm>
        </p:spPr>
        <p:txBody>
          <a:bodyPr>
            <a:normAutofit lnSpcReduction="10000"/>
          </a:bodyPr>
          <a:lstStyle/>
          <a:p>
            <a:r>
              <a:rPr lang="hu-HU" dirty="0"/>
              <a:t>Mindenki írjon 2 tényt külön-külön lapra a feltett kérdés kapcsán mondatként megfogalmazva, tegyék a kész lapokat a </a:t>
            </a:r>
            <a:r>
              <a:rPr lang="hu-HU" dirty="0" err="1"/>
              <a:t>FlipChart-ra</a:t>
            </a:r>
            <a:r>
              <a:rPr lang="hu-HU" dirty="0"/>
              <a:t>.</a:t>
            </a:r>
          </a:p>
          <a:p>
            <a:r>
              <a:rPr lang="hu-HU" dirty="0"/>
              <a:t> 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Valaki olvassa fel egyenként a leírt mondatokat. A cél, hogy mindenki értse a leírt mondatot. Ha szükséges, pontosítsák a megfogalmazást. (Itt nem véleményezésen, hanem a tárgyszerűségen és az érthetőségen van a hangsúly! Ne minősítsék egymást!)</a:t>
            </a:r>
          </a:p>
          <a:p>
            <a:r>
              <a:rPr lang="hu-HU" dirty="0"/>
              <a:t>Ha azonos megfogalmazások kerülnek elő, azokat vonják egybe a további munkához.</a:t>
            </a:r>
          </a:p>
          <a:p>
            <a:endParaRPr lang="hu-HU" dirty="0"/>
          </a:p>
        </p:txBody>
      </p:sp>
      <p:sp>
        <p:nvSpPr>
          <p:cNvPr id="4" name="Élőláb helye 19"/>
          <p:cNvSpPr txBox="1"/>
          <p:nvPr/>
        </p:nvSpPr>
        <p:spPr>
          <a:xfrm>
            <a:off x="838201" y="6315959"/>
            <a:ext cx="27661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200" dirty="0"/>
              <a:t>„ISOFÓRUM Ősz 2016”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     2016. 11.</a:t>
            </a:r>
            <a:r>
              <a:rPr lang="hu-HU" sz="1200" b="0" i="0" u="none" strike="noStrike" kern="1200" cap="none" spc="0" dirty="0">
                <a:uFillTx/>
                <a:latin typeface="Calibri"/>
              </a:rPr>
              <a:t> 23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.    </a:t>
            </a:r>
          </a:p>
        </p:txBody>
      </p:sp>
      <p:sp>
        <p:nvSpPr>
          <p:cNvPr id="5" name="Téglalap 4"/>
          <p:cNvSpPr/>
          <p:nvPr/>
        </p:nvSpPr>
        <p:spPr>
          <a:xfrm>
            <a:off x="6921304" y="5640137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7920110" y="5640137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8876714" y="5640137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5627739" y="2433703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7413699" y="2433703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5761995" y="5640137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5930810" y="5752681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1826252" y="2433703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2825058" y="2433703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3781662" y="2433703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6505033" y="2433703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828778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r:id="rId3" imgW="2750400" imgH="2750400" progId="">
                  <p:embed/>
                </p:oleObj>
              </mc:Choice>
              <mc:Fallback>
                <p:oleObj r:id="rId3" imgW="2750400" imgH="2750400" progId="">
                  <p:embed/>
                  <p:pic>
                    <p:nvPicPr>
                      <p:cNvPr id="5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5910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1497" y="365760"/>
            <a:ext cx="10515600" cy="1325562"/>
          </a:xfrm>
        </p:spPr>
        <p:txBody>
          <a:bodyPr>
            <a:no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3. lépés: 	Csoportosítsák a cédulákat a tartalom 				hasonlósága alapján!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Csoportosítsák a cédulákat tartalom szerint, ragasszák fel a nagy lapra.</a:t>
            </a:r>
          </a:p>
          <a:p>
            <a:r>
              <a:rPr lang="hu-HU" dirty="0"/>
              <a:t>Egy csoportba maximum 3 cédula kerüljön. A csonka csoport szükség szerint kiegészíthető további cédulával.</a:t>
            </a:r>
          </a:p>
          <a:p>
            <a:r>
              <a:rPr lang="hu-HU" dirty="0"/>
              <a:t>Nem kell minden cédulához társat találni, lehetnek magányos farkasok is. </a:t>
            </a:r>
          </a:p>
        </p:txBody>
      </p:sp>
      <p:sp>
        <p:nvSpPr>
          <p:cNvPr id="4" name="Élőláb helye 19"/>
          <p:cNvSpPr txBox="1"/>
          <p:nvPr/>
        </p:nvSpPr>
        <p:spPr>
          <a:xfrm>
            <a:off x="838201" y="6315959"/>
            <a:ext cx="27661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200" dirty="0"/>
              <a:t>„ISOFÓRUM Ősz 2016”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     2016. 11.</a:t>
            </a:r>
            <a:r>
              <a:rPr lang="hu-HU" sz="1200" b="0" i="0" u="none" strike="noStrike" kern="1200" cap="none" spc="0" dirty="0">
                <a:uFillTx/>
                <a:latin typeface="Calibri"/>
              </a:rPr>
              <a:t> 23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.    </a:t>
            </a:r>
          </a:p>
        </p:txBody>
      </p:sp>
      <p:sp>
        <p:nvSpPr>
          <p:cNvPr id="5" name="Téglalap 4"/>
          <p:cNvSpPr/>
          <p:nvPr/>
        </p:nvSpPr>
        <p:spPr>
          <a:xfrm>
            <a:off x="5669287" y="4994023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6569620" y="4994023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477932" y="4839275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4476738" y="4839275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3872948" y="4990795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6054875" y="4526553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9051294" y="4526553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1106252" y="4948617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1501268" y="5100137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1826252" y="5379275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83660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r:id="rId3" imgW="2750400" imgH="2750400" progId="">
                  <p:embed/>
                </p:oleObj>
              </mc:Choice>
              <mc:Fallback>
                <p:oleObj r:id="rId3" imgW="2750400" imgH="2750400" progId="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618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4. lépés: Adjanak a csoportoknak rájuk jellemző címet!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5128" y="1828800"/>
            <a:ext cx="6062110" cy="4351337"/>
          </a:xfrm>
        </p:spPr>
        <p:txBody>
          <a:bodyPr>
            <a:normAutofit/>
          </a:bodyPr>
          <a:lstStyle/>
          <a:p>
            <a:r>
              <a:rPr lang="hu-HU" dirty="0"/>
              <a:t>Nevezzék el a kialakult csoportokat, mondat formájában megfogalmazva. Ez lesz az 1. szintű cím.</a:t>
            </a:r>
          </a:p>
          <a:p>
            <a:endParaRPr lang="hu-HU" dirty="0"/>
          </a:p>
          <a:p>
            <a:r>
              <a:rPr lang="hu-HU" dirty="0"/>
              <a:t>A címet írják fel piros tollal egy cédulára és tegyék a csoport fölé.</a:t>
            </a:r>
          </a:p>
          <a:p>
            <a:endParaRPr lang="hu-HU" dirty="0"/>
          </a:p>
        </p:txBody>
      </p:sp>
      <p:sp>
        <p:nvSpPr>
          <p:cNvPr id="4" name="Élőláb helye 19"/>
          <p:cNvSpPr txBox="1"/>
          <p:nvPr/>
        </p:nvSpPr>
        <p:spPr>
          <a:xfrm>
            <a:off x="838201" y="6315959"/>
            <a:ext cx="27661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200" dirty="0"/>
              <a:t>„ISOFÓRUM Ősz 2016”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     2016. 11.</a:t>
            </a:r>
            <a:r>
              <a:rPr lang="hu-HU" sz="1200" b="0" i="0" u="none" strike="noStrike" kern="1200" cap="none" spc="0" dirty="0">
                <a:uFillTx/>
                <a:latin typeface="Calibri"/>
              </a:rPr>
              <a:t> 23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.    </a:t>
            </a:r>
          </a:p>
        </p:txBody>
      </p:sp>
      <p:grpSp>
        <p:nvGrpSpPr>
          <p:cNvPr id="10" name="Csoportba foglalás 9"/>
          <p:cNvGrpSpPr/>
          <p:nvPr/>
        </p:nvGrpSpPr>
        <p:grpSpPr>
          <a:xfrm>
            <a:off x="8234070" y="2197659"/>
            <a:ext cx="1458550" cy="3982478"/>
            <a:chOff x="8234070" y="2197659"/>
            <a:chExt cx="1458550" cy="3982478"/>
          </a:xfrm>
        </p:grpSpPr>
        <p:sp>
          <p:nvSpPr>
            <p:cNvPr id="9" name="Téglalap 8"/>
            <p:cNvSpPr/>
            <p:nvPr/>
          </p:nvSpPr>
          <p:spPr>
            <a:xfrm>
              <a:off x="8234070" y="2657003"/>
              <a:ext cx="1458550" cy="35231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Téglalap 5"/>
            <p:cNvSpPr/>
            <p:nvPr/>
          </p:nvSpPr>
          <p:spPr>
            <a:xfrm>
              <a:off x="8639327" y="3866612"/>
              <a:ext cx="720000" cy="108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Téglalap 6"/>
            <p:cNvSpPr/>
            <p:nvPr/>
          </p:nvSpPr>
          <p:spPr>
            <a:xfrm>
              <a:off x="8649066" y="5015729"/>
              <a:ext cx="720000" cy="108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Téglalap 7"/>
            <p:cNvSpPr/>
            <p:nvPr/>
          </p:nvSpPr>
          <p:spPr>
            <a:xfrm>
              <a:off x="8646515" y="2718489"/>
              <a:ext cx="720000" cy="108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Téglalap 4"/>
            <p:cNvSpPr/>
            <p:nvPr/>
          </p:nvSpPr>
          <p:spPr>
            <a:xfrm rot="16200000">
              <a:off x="8604311" y="2017659"/>
              <a:ext cx="720000" cy="10800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hu-HU" dirty="0">
                  <a:solidFill>
                    <a:srgbClr val="FF0000"/>
                  </a:solidFill>
                </a:rPr>
                <a:t>AAA</a:t>
              </a:r>
            </a:p>
          </p:txBody>
        </p:sp>
      </p:grpSp>
      <p:grpSp>
        <p:nvGrpSpPr>
          <p:cNvPr id="11" name="Csoportba foglalás 10"/>
          <p:cNvGrpSpPr/>
          <p:nvPr/>
        </p:nvGrpSpPr>
        <p:grpSpPr>
          <a:xfrm>
            <a:off x="10062870" y="2197659"/>
            <a:ext cx="1458550" cy="3982478"/>
            <a:chOff x="8234070" y="2197659"/>
            <a:chExt cx="1458550" cy="3982478"/>
          </a:xfrm>
        </p:grpSpPr>
        <p:sp>
          <p:nvSpPr>
            <p:cNvPr id="12" name="Téglalap 11"/>
            <p:cNvSpPr/>
            <p:nvPr/>
          </p:nvSpPr>
          <p:spPr>
            <a:xfrm>
              <a:off x="8234070" y="2657003"/>
              <a:ext cx="1458550" cy="352313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Téglalap 12"/>
            <p:cNvSpPr/>
            <p:nvPr/>
          </p:nvSpPr>
          <p:spPr>
            <a:xfrm>
              <a:off x="8639327" y="3866612"/>
              <a:ext cx="720000" cy="108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" name="Téglalap 13"/>
            <p:cNvSpPr/>
            <p:nvPr/>
          </p:nvSpPr>
          <p:spPr>
            <a:xfrm>
              <a:off x="8649066" y="5015729"/>
              <a:ext cx="720000" cy="108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" name="Téglalap 14"/>
            <p:cNvSpPr/>
            <p:nvPr/>
          </p:nvSpPr>
          <p:spPr>
            <a:xfrm>
              <a:off x="8646515" y="2718489"/>
              <a:ext cx="720000" cy="108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6" name="Téglalap 15"/>
            <p:cNvSpPr/>
            <p:nvPr/>
          </p:nvSpPr>
          <p:spPr>
            <a:xfrm rot="16200000">
              <a:off x="8604311" y="2017659"/>
              <a:ext cx="720000" cy="10800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hu-HU" dirty="0">
                  <a:solidFill>
                    <a:srgbClr val="FF0000"/>
                  </a:solidFill>
                </a:rPr>
                <a:t>BBB</a:t>
              </a:r>
            </a:p>
          </p:txBody>
        </p:sp>
      </p:grpSp>
      <p:sp>
        <p:nvSpPr>
          <p:cNvPr id="17" name="Téglalap 16"/>
          <p:cNvSpPr/>
          <p:nvPr/>
        </p:nvSpPr>
        <p:spPr>
          <a:xfrm>
            <a:off x="7033854" y="2718489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18" name="Objektum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83660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r:id="rId3" imgW="2750400" imgH="2750400" progId="">
                  <p:embed/>
                </p:oleObj>
              </mc:Choice>
              <mc:Fallback>
                <p:oleObj r:id="rId3" imgW="2750400" imgH="2750400" progId="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887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77390" y="1716011"/>
            <a:ext cx="10515600" cy="1483420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Az 1. szintű címek alapján képezzenek csoportokat! A kapott csoportokat szintén nevezzék el egy mondattal.</a:t>
            </a:r>
          </a:p>
          <a:p>
            <a:r>
              <a:rPr lang="hu-HU" dirty="0"/>
              <a:t>A 2. szintű címeket kék színnel írják rá egy cédulára, képezzenek legfeljebb 5 csoportot, beleértve a magányos farkast is.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5. lépés: Csoportosítsák az 1. szintű címeket és csoportokat! </a:t>
            </a:r>
          </a:p>
        </p:txBody>
      </p:sp>
      <p:sp>
        <p:nvSpPr>
          <p:cNvPr id="4" name="Élőláb helye 19"/>
          <p:cNvSpPr txBox="1"/>
          <p:nvPr/>
        </p:nvSpPr>
        <p:spPr>
          <a:xfrm>
            <a:off x="838201" y="6315959"/>
            <a:ext cx="276613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1200" dirty="0"/>
              <a:t>„ISOFÓRUM Ősz 2016”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     2016. 11.</a:t>
            </a:r>
            <a:r>
              <a:rPr lang="hu-HU" sz="1200" b="0" i="0" u="none" strike="noStrike" kern="1200" cap="none" spc="0" dirty="0">
                <a:uFillTx/>
                <a:latin typeface="Calibri"/>
              </a:rPr>
              <a:t> 23</a:t>
            </a:r>
            <a:r>
              <a:rPr lang="hu-HU" sz="1200" b="0" i="0" u="none" strike="noStrike" kern="1200" cap="none" spc="0" baseline="0" dirty="0">
                <a:uFillTx/>
                <a:latin typeface="Calibri"/>
              </a:rPr>
              <a:t>.    </a:t>
            </a:r>
          </a:p>
        </p:txBody>
      </p:sp>
      <p:grpSp>
        <p:nvGrpSpPr>
          <p:cNvPr id="54" name="Csoportba foglalás 53"/>
          <p:cNvGrpSpPr/>
          <p:nvPr/>
        </p:nvGrpSpPr>
        <p:grpSpPr>
          <a:xfrm>
            <a:off x="647114" y="3340110"/>
            <a:ext cx="3910818" cy="2980461"/>
            <a:chOff x="647114" y="3340110"/>
            <a:chExt cx="3910818" cy="2980461"/>
          </a:xfrm>
        </p:grpSpPr>
        <p:grpSp>
          <p:nvGrpSpPr>
            <p:cNvPr id="47" name="Csoportba foglalás 46"/>
            <p:cNvGrpSpPr/>
            <p:nvPr/>
          </p:nvGrpSpPr>
          <p:grpSpPr>
            <a:xfrm>
              <a:off x="1045476" y="3797310"/>
              <a:ext cx="3041555" cy="2435761"/>
              <a:chOff x="1172088" y="3600358"/>
              <a:chExt cx="3041555" cy="2435761"/>
            </a:xfrm>
          </p:grpSpPr>
          <p:grpSp>
            <p:nvGrpSpPr>
              <p:cNvPr id="5" name="Csoportba foglalás 4"/>
              <p:cNvGrpSpPr>
                <a:grpSpLocks noChangeAspect="1"/>
              </p:cNvGrpSpPr>
              <p:nvPr/>
            </p:nvGrpSpPr>
            <p:grpSpPr>
              <a:xfrm>
                <a:off x="3338513" y="3600358"/>
                <a:ext cx="875130" cy="2389487"/>
                <a:chOff x="8234070" y="2197659"/>
                <a:chExt cx="1458550" cy="3982478"/>
              </a:xfrm>
            </p:grpSpPr>
            <p:sp>
              <p:nvSpPr>
                <p:cNvPr id="6" name="Téglalap 5"/>
                <p:cNvSpPr/>
                <p:nvPr/>
              </p:nvSpPr>
              <p:spPr>
                <a:xfrm>
                  <a:off x="8234070" y="2657003"/>
                  <a:ext cx="1458550" cy="352313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7" name="Téglalap 6"/>
                <p:cNvSpPr/>
                <p:nvPr/>
              </p:nvSpPr>
              <p:spPr>
                <a:xfrm>
                  <a:off x="8639327" y="3866612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8" name="Téglalap 7"/>
                <p:cNvSpPr/>
                <p:nvPr/>
              </p:nvSpPr>
              <p:spPr>
                <a:xfrm>
                  <a:off x="8649066" y="501572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9" name="Téglalap 8"/>
                <p:cNvSpPr/>
                <p:nvPr/>
              </p:nvSpPr>
              <p:spPr>
                <a:xfrm>
                  <a:off x="8646515" y="271848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0" name="Téglalap 9"/>
                <p:cNvSpPr/>
                <p:nvPr/>
              </p:nvSpPr>
              <p:spPr>
                <a:xfrm rot="16200000">
                  <a:off x="8604311" y="2017659"/>
                  <a:ext cx="720000" cy="1080000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hu-HU" dirty="0">
                      <a:solidFill>
                        <a:srgbClr val="FF0000"/>
                      </a:solidFill>
                    </a:rPr>
                    <a:t>ZZZ</a:t>
                  </a:r>
                </a:p>
              </p:txBody>
            </p:sp>
          </p:grpSp>
          <p:grpSp>
            <p:nvGrpSpPr>
              <p:cNvPr id="11" name="Csoportba foglalás 10"/>
              <p:cNvGrpSpPr>
                <a:grpSpLocks noChangeAspect="1"/>
              </p:cNvGrpSpPr>
              <p:nvPr/>
            </p:nvGrpSpPr>
            <p:grpSpPr>
              <a:xfrm>
                <a:off x="1172088" y="3646632"/>
                <a:ext cx="875130" cy="2389487"/>
                <a:chOff x="8234070" y="2197659"/>
                <a:chExt cx="1458550" cy="3982478"/>
              </a:xfrm>
            </p:grpSpPr>
            <p:sp>
              <p:nvSpPr>
                <p:cNvPr id="12" name="Téglalap 11"/>
                <p:cNvSpPr/>
                <p:nvPr/>
              </p:nvSpPr>
              <p:spPr>
                <a:xfrm>
                  <a:off x="8234070" y="2657003"/>
                  <a:ext cx="1458550" cy="352313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3" name="Téglalap 12"/>
                <p:cNvSpPr/>
                <p:nvPr/>
              </p:nvSpPr>
              <p:spPr>
                <a:xfrm>
                  <a:off x="8639327" y="3866612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4" name="Téglalap 13"/>
                <p:cNvSpPr/>
                <p:nvPr/>
              </p:nvSpPr>
              <p:spPr>
                <a:xfrm>
                  <a:off x="8649066" y="501572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5" name="Téglalap 14"/>
                <p:cNvSpPr/>
                <p:nvPr/>
              </p:nvSpPr>
              <p:spPr>
                <a:xfrm>
                  <a:off x="8646515" y="271848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6" name="Téglalap 15"/>
                <p:cNvSpPr/>
                <p:nvPr/>
              </p:nvSpPr>
              <p:spPr>
                <a:xfrm rot="16200000">
                  <a:off x="8604311" y="2017659"/>
                  <a:ext cx="720000" cy="1080000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hu-HU" dirty="0">
                      <a:solidFill>
                        <a:srgbClr val="FF0000"/>
                      </a:solidFill>
                    </a:rPr>
                    <a:t>AAA</a:t>
                  </a:r>
                </a:p>
              </p:txBody>
            </p:sp>
          </p:grpSp>
          <p:grpSp>
            <p:nvGrpSpPr>
              <p:cNvPr id="17" name="Csoportba foglalás 16"/>
              <p:cNvGrpSpPr>
                <a:grpSpLocks noChangeAspect="1"/>
              </p:cNvGrpSpPr>
              <p:nvPr/>
            </p:nvGrpSpPr>
            <p:grpSpPr>
              <a:xfrm>
                <a:off x="2292220" y="3600358"/>
                <a:ext cx="875130" cy="2389487"/>
                <a:chOff x="8234070" y="2197659"/>
                <a:chExt cx="1458550" cy="3982478"/>
              </a:xfrm>
            </p:grpSpPr>
            <p:sp>
              <p:nvSpPr>
                <p:cNvPr id="18" name="Téglalap 17"/>
                <p:cNvSpPr/>
                <p:nvPr/>
              </p:nvSpPr>
              <p:spPr>
                <a:xfrm>
                  <a:off x="8234070" y="2657003"/>
                  <a:ext cx="1458550" cy="352313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19" name="Téglalap 18"/>
                <p:cNvSpPr/>
                <p:nvPr/>
              </p:nvSpPr>
              <p:spPr>
                <a:xfrm>
                  <a:off x="8639327" y="3866612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0" name="Téglalap 19"/>
                <p:cNvSpPr/>
                <p:nvPr/>
              </p:nvSpPr>
              <p:spPr>
                <a:xfrm>
                  <a:off x="8649066" y="501572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1" name="Téglalap 20"/>
                <p:cNvSpPr/>
                <p:nvPr/>
              </p:nvSpPr>
              <p:spPr>
                <a:xfrm>
                  <a:off x="8646515" y="271848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2" name="Téglalap 21"/>
                <p:cNvSpPr/>
                <p:nvPr/>
              </p:nvSpPr>
              <p:spPr>
                <a:xfrm rot="16200000">
                  <a:off x="8604311" y="2017659"/>
                  <a:ext cx="720000" cy="1080000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hu-HU" dirty="0">
                      <a:solidFill>
                        <a:srgbClr val="FF0000"/>
                      </a:solidFill>
                    </a:rPr>
                    <a:t>CCC</a:t>
                  </a:r>
                </a:p>
              </p:txBody>
            </p:sp>
          </p:grpSp>
        </p:grpSp>
        <p:sp>
          <p:nvSpPr>
            <p:cNvPr id="48" name="Téglalap 47"/>
            <p:cNvSpPr/>
            <p:nvPr/>
          </p:nvSpPr>
          <p:spPr>
            <a:xfrm>
              <a:off x="647114" y="3712902"/>
              <a:ext cx="3910818" cy="260766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Téglalap 48"/>
            <p:cNvSpPr/>
            <p:nvPr/>
          </p:nvSpPr>
          <p:spPr>
            <a:xfrm>
              <a:off x="676158" y="3340110"/>
              <a:ext cx="1859216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>
                  <a:solidFill>
                    <a:srgbClr val="0070C0"/>
                  </a:solidFill>
                </a:rPr>
                <a:t>AZAZAZAZ GGGG</a:t>
              </a:r>
            </a:p>
          </p:txBody>
        </p:sp>
      </p:grpSp>
      <p:sp>
        <p:nvSpPr>
          <p:cNvPr id="50" name="Téglalap 49"/>
          <p:cNvSpPr/>
          <p:nvPr/>
        </p:nvSpPr>
        <p:spPr>
          <a:xfrm>
            <a:off x="9344176" y="4042682"/>
            <a:ext cx="720000" cy="108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55" name="Csoportba foglalás 54"/>
          <p:cNvGrpSpPr/>
          <p:nvPr/>
        </p:nvGrpSpPr>
        <p:grpSpPr>
          <a:xfrm>
            <a:off x="4875635" y="3338929"/>
            <a:ext cx="3910818" cy="2980461"/>
            <a:chOff x="4875635" y="3338929"/>
            <a:chExt cx="3910818" cy="2980461"/>
          </a:xfrm>
        </p:grpSpPr>
        <p:grpSp>
          <p:nvGrpSpPr>
            <p:cNvPr id="53" name="Csoportba foglalás 52"/>
            <p:cNvGrpSpPr/>
            <p:nvPr/>
          </p:nvGrpSpPr>
          <p:grpSpPr>
            <a:xfrm>
              <a:off x="4966709" y="3845494"/>
              <a:ext cx="2971217" cy="2389488"/>
              <a:chOff x="4966709" y="3845494"/>
              <a:chExt cx="2971217" cy="2389488"/>
            </a:xfrm>
          </p:grpSpPr>
          <p:grpSp>
            <p:nvGrpSpPr>
              <p:cNvPr id="23" name="Csoportba foglalás 22"/>
              <p:cNvGrpSpPr>
                <a:grpSpLocks noChangeAspect="1"/>
              </p:cNvGrpSpPr>
              <p:nvPr/>
            </p:nvGrpSpPr>
            <p:grpSpPr>
              <a:xfrm>
                <a:off x="7062796" y="3845494"/>
                <a:ext cx="875130" cy="2389487"/>
                <a:chOff x="8234070" y="2197659"/>
                <a:chExt cx="1458550" cy="3982478"/>
              </a:xfrm>
            </p:grpSpPr>
            <p:sp>
              <p:nvSpPr>
                <p:cNvPr id="24" name="Téglalap 23"/>
                <p:cNvSpPr/>
                <p:nvPr/>
              </p:nvSpPr>
              <p:spPr>
                <a:xfrm>
                  <a:off x="8234070" y="2657003"/>
                  <a:ext cx="1458550" cy="352313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5" name="Téglalap 24"/>
                <p:cNvSpPr/>
                <p:nvPr/>
              </p:nvSpPr>
              <p:spPr>
                <a:xfrm>
                  <a:off x="8639327" y="3866612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6" name="Téglalap 25"/>
                <p:cNvSpPr/>
                <p:nvPr/>
              </p:nvSpPr>
              <p:spPr>
                <a:xfrm>
                  <a:off x="8649066" y="501572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7" name="Téglalap 26"/>
                <p:cNvSpPr/>
                <p:nvPr/>
              </p:nvSpPr>
              <p:spPr>
                <a:xfrm>
                  <a:off x="8646515" y="271848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28" name="Téglalap 27"/>
                <p:cNvSpPr/>
                <p:nvPr/>
              </p:nvSpPr>
              <p:spPr>
                <a:xfrm rot="16200000">
                  <a:off x="8604311" y="2017659"/>
                  <a:ext cx="720000" cy="1080000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hu-HU" dirty="0">
                      <a:solidFill>
                        <a:srgbClr val="FF0000"/>
                      </a:solidFill>
                    </a:rPr>
                    <a:t>YYY</a:t>
                  </a:r>
                </a:p>
              </p:txBody>
            </p:sp>
          </p:grpSp>
          <p:grpSp>
            <p:nvGrpSpPr>
              <p:cNvPr id="29" name="Csoportba foglalás 28"/>
              <p:cNvGrpSpPr>
                <a:grpSpLocks noChangeAspect="1"/>
              </p:cNvGrpSpPr>
              <p:nvPr/>
            </p:nvGrpSpPr>
            <p:grpSpPr>
              <a:xfrm>
                <a:off x="6021045" y="3845495"/>
                <a:ext cx="875130" cy="2389487"/>
                <a:chOff x="8234070" y="2197659"/>
                <a:chExt cx="1458550" cy="3982478"/>
              </a:xfrm>
            </p:grpSpPr>
            <p:sp>
              <p:nvSpPr>
                <p:cNvPr id="30" name="Téglalap 29"/>
                <p:cNvSpPr/>
                <p:nvPr/>
              </p:nvSpPr>
              <p:spPr>
                <a:xfrm>
                  <a:off x="8234070" y="2657003"/>
                  <a:ext cx="1458550" cy="352313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1" name="Téglalap 30"/>
                <p:cNvSpPr/>
                <p:nvPr/>
              </p:nvSpPr>
              <p:spPr>
                <a:xfrm>
                  <a:off x="8639327" y="3866612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2" name="Téglalap 31"/>
                <p:cNvSpPr/>
                <p:nvPr/>
              </p:nvSpPr>
              <p:spPr>
                <a:xfrm>
                  <a:off x="8649066" y="501572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3" name="Téglalap 32"/>
                <p:cNvSpPr/>
                <p:nvPr/>
              </p:nvSpPr>
              <p:spPr>
                <a:xfrm>
                  <a:off x="8646515" y="271848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4" name="Téglalap 33"/>
                <p:cNvSpPr/>
                <p:nvPr/>
              </p:nvSpPr>
              <p:spPr>
                <a:xfrm rot="16200000">
                  <a:off x="8604311" y="2017659"/>
                  <a:ext cx="720000" cy="1080000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hu-HU" dirty="0">
                      <a:solidFill>
                        <a:srgbClr val="FF0000"/>
                      </a:solidFill>
                    </a:rPr>
                    <a:t>LLL</a:t>
                  </a:r>
                </a:p>
              </p:txBody>
            </p:sp>
          </p:grpSp>
          <p:grpSp>
            <p:nvGrpSpPr>
              <p:cNvPr id="35" name="Csoportba foglalás 34"/>
              <p:cNvGrpSpPr>
                <a:grpSpLocks noChangeAspect="1"/>
              </p:cNvGrpSpPr>
              <p:nvPr/>
            </p:nvGrpSpPr>
            <p:grpSpPr>
              <a:xfrm>
                <a:off x="4966709" y="3845494"/>
                <a:ext cx="875130" cy="2389487"/>
                <a:chOff x="8234070" y="2197659"/>
                <a:chExt cx="1458550" cy="3982478"/>
              </a:xfrm>
            </p:grpSpPr>
            <p:sp>
              <p:nvSpPr>
                <p:cNvPr id="36" name="Téglalap 35"/>
                <p:cNvSpPr/>
                <p:nvPr/>
              </p:nvSpPr>
              <p:spPr>
                <a:xfrm>
                  <a:off x="8234070" y="2657003"/>
                  <a:ext cx="1458550" cy="352313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7" name="Téglalap 36"/>
                <p:cNvSpPr/>
                <p:nvPr/>
              </p:nvSpPr>
              <p:spPr>
                <a:xfrm>
                  <a:off x="8639327" y="3866612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8" name="Téglalap 37"/>
                <p:cNvSpPr/>
                <p:nvPr/>
              </p:nvSpPr>
              <p:spPr>
                <a:xfrm>
                  <a:off x="8649066" y="501572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39" name="Téglalap 38"/>
                <p:cNvSpPr/>
                <p:nvPr/>
              </p:nvSpPr>
              <p:spPr>
                <a:xfrm>
                  <a:off x="8646515" y="2718489"/>
                  <a:ext cx="720000" cy="1080000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u-HU"/>
                </a:p>
              </p:txBody>
            </p:sp>
            <p:sp>
              <p:nvSpPr>
                <p:cNvPr id="40" name="Téglalap 39"/>
                <p:cNvSpPr/>
                <p:nvPr/>
              </p:nvSpPr>
              <p:spPr>
                <a:xfrm rot="16200000">
                  <a:off x="8604311" y="2017659"/>
                  <a:ext cx="720000" cy="1080000"/>
                </a:xfrm>
                <a:prstGeom prst="rect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ctr"/>
                <a:lstStyle/>
                <a:p>
                  <a:pPr algn="ctr"/>
                  <a:r>
                    <a:rPr lang="hu-HU" dirty="0">
                      <a:solidFill>
                        <a:srgbClr val="FF0000"/>
                      </a:solidFill>
                    </a:rPr>
                    <a:t>KKK</a:t>
                  </a:r>
                </a:p>
              </p:txBody>
            </p:sp>
          </p:grpSp>
        </p:grpSp>
        <p:sp>
          <p:nvSpPr>
            <p:cNvPr id="51" name="Téglalap 50"/>
            <p:cNvSpPr/>
            <p:nvPr/>
          </p:nvSpPr>
          <p:spPr>
            <a:xfrm>
              <a:off x="4875635" y="3711721"/>
              <a:ext cx="3910818" cy="2607669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2" name="Téglalap 51"/>
            <p:cNvSpPr/>
            <p:nvPr/>
          </p:nvSpPr>
          <p:spPr>
            <a:xfrm>
              <a:off x="4904679" y="3338929"/>
              <a:ext cx="1859216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>
                  <a:solidFill>
                    <a:srgbClr val="0070C0"/>
                  </a:solidFill>
                </a:rPr>
                <a:t>HRHRKDDKNMM</a:t>
              </a:r>
            </a:p>
          </p:txBody>
        </p:sp>
      </p:grpSp>
      <p:graphicFrame>
        <p:nvGraphicFramePr>
          <p:cNvPr id="56" name="Objektum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83660"/>
              </p:ext>
            </p:extLst>
          </p:nvPr>
        </p:nvGraphicFramePr>
        <p:xfrm>
          <a:off x="11143697" y="92419"/>
          <a:ext cx="936122" cy="936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r:id="rId3" imgW="2750400" imgH="2750400" progId="">
                  <p:embed/>
                </p:oleObj>
              </mc:Choice>
              <mc:Fallback>
                <p:oleObj r:id="rId3" imgW="2750400" imgH="2750400" progId="">
                  <p:embed/>
                  <p:pic>
                    <p:nvPicPr>
                      <p:cNvPr id="16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697" y="92419"/>
                        <a:ext cx="936122" cy="9361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02985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3301</TotalTime>
  <Words>1094</Words>
  <Application>Microsoft Office PowerPoint</Application>
  <PresentationFormat>Szélesvásznú</PresentationFormat>
  <Paragraphs>179</Paragraphs>
  <Slides>15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0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 2</vt:lpstr>
      <vt:lpstr>HDOfficeLightV0</vt:lpstr>
      <vt:lpstr>Minőségirányítás vagy az irányítás minősége – avagy mi a minőségügyes szerepe a mai szervezetben?</vt:lpstr>
      <vt:lpstr>Néhány indító gondolat:</vt:lpstr>
      <vt:lpstr>A workshop célja:</vt:lpstr>
      <vt:lpstr>A workshop tematikája:</vt:lpstr>
      <vt:lpstr>1. lépés: Értelmezzék, fogalmazzák meg a kérdést! </vt:lpstr>
      <vt:lpstr>2. lépés: Fogalmazzák meg a problémával összefüggő tényeket! </vt:lpstr>
      <vt:lpstr>3. lépés:  Csoportosítsák a cédulákat a tartalom     hasonlósága alapján! </vt:lpstr>
      <vt:lpstr>4. lépés: Adjanak a csoportoknak rájuk jellemző címet! </vt:lpstr>
      <vt:lpstr>5. lépés: Csoportosítsák az 1. szintű címeket és csoportokat! </vt:lpstr>
      <vt:lpstr>6. lépés: Csoportosítsák az 2. szintű címeket és csoportokat! </vt:lpstr>
      <vt:lpstr>7.lépés: Diagram rajzolás</vt:lpstr>
      <vt:lpstr>8.lépés: Szavazzanak a „legmagasabb – 1”  szintű címekre      vagy a magányos farkasokra! </vt:lpstr>
      <vt:lpstr>9.lépés: Foglalják össze az elemzés eredményét egy mondatban!</vt:lpstr>
      <vt:lpstr>10. lépés: Írjuk fel a lap jobb alsó sarkába:</vt:lpstr>
      <vt:lpstr>11.lépés: Osszuk meg az eredményeket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Expedíció az ISO 22301 térképének fehér foltjaira - az informatikai-vezető gyakorlati teendői</dc:title>
  <dc:creator>Szalay Gergely (BCM Software)</dc:creator>
  <cp:lastModifiedBy>dr. Béres Ágnes</cp:lastModifiedBy>
  <cp:revision>119</cp:revision>
  <cp:lastPrinted>2016-11-14T14:01:52Z</cp:lastPrinted>
  <dcterms:created xsi:type="dcterms:W3CDTF">2016-09-01T15:25:13Z</dcterms:created>
  <dcterms:modified xsi:type="dcterms:W3CDTF">2016-11-22T14:15:20Z</dcterms:modified>
</cp:coreProperties>
</file>