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9" r:id="rId3"/>
    <p:sldId id="257" r:id="rId4"/>
    <p:sldId id="270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67310" autoAdjust="0"/>
  </p:normalViewPr>
  <p:slideViewPr>
    <p:cSldViewPr snapToGrid="0">
      <p:cViewPr varScale="1">
        <p:scale>
          <a:sx n="58" d="100"/>
          <a:sy n="58" d="100"/>
        </p:scale>
        <p:origin x="160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02C31-10F2-41BE-9990-BB5969E03389}" type="doc">
      <dgm:prSet loTypeId="urn:microsoft.com/office/officeart/2005/8/layout/gear1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6707DC6-5DB4-4285-8D17-1BE57FD93E93}">
      <dgm:prSet phldrT="[Szöveg]"/>
      <dgm:spPr/>
      <dgm:t>
        <a:bodyPr/>
        <a:lstStyle/>
        <a:p>
          <a:r>
            <a:rPr lang="hu-HU" dirty="0"/>
            <a:t>Karbantartás, javítás</a:t>
          </a:r>
        </a:p>
      </dgm:t>
    </dgm:pt>
    <dgm:pt modelId="{F962423D-D475-49E6-9A5D-F5970CFB984B}" type="parTrans" cxnId="{E8A060CB-0806-4271-8E25-CE8B8335E658}">
      <dgm:prSet/>
      <dgm:spPr/>
      <dgm:t>
        <a:bodyPr/>
        <a:lstStyle/>
        <a:p>
          <a:endParaRPr lang="hu-HU"/>
        </a:p>
      </dgm:t>
    </dgm:pt>
    <dgm:pt modelId="{1B2EAE31-1489-4B06-AF3E-0264539995FE}" type="sibTrans" cxnId="{E8A060CB-0806-4271-8E25-CE8B8335E658}">
      <dgm:prSet/>
      <dgm:spPr/>
      <dgm:t>
        <a:bodyPr/>
        <a:lstStyle/>
        <a:p>
          <a:endParaRPr lang="hu-HU"/>
        </a:p>
      </dgm:t>
    </dgm:pt>
    <dgm:pt modelId="{CDC1BE27-FCDD-4AB5-81B0-C3989174EED6}">
      <dgm:prSet phldrT="[Szöveg]" custT="1"/>
      <dgm:spPr/>
      <dgm:t>
        <a:bodyPr/>
        <a:lstStyle/>
        <a:p>
          <a:r>
            <a:rPr lang="hu-HU" sz="2400" dirty="0"/>
            <a:t>Meg-osztás</a:t>
          </a:r>
          <a:endParaRPr lang="hu-HU" sz="1200" dirty="0"/>
        </a:p>
      </dgm:t>
    </dgm:pt>
    <dgm:pt modelId="{E9982438-77BC-48A2-8DE9-6B57F68BD9CC}" type="parTrans" cxnId="{688DECFD-3218-4BED-9471-F19162C14C70}">
      <dgm:prSet/>
      <dgm:spPr/>
      <dgm:t>
        <a:bodyPr/>
        <a:lstStyle/>
        <a:p>
          <a:endParaRPr lang="hu-HU"/>
        </a:p>
      </dgm:t>
    </dgm:pt>
    <dgm:pt modelId="{A6D6D548-3940-4E29-A4E2-7FA52EFD4BDE}" type="sibTrans" cxnId="{688DECFD-3218-4BED-9471-F19162C14C70}">
      <dgm:prSet/>
      <dgm:spPr>
        <a:noFill/>
      </dgm:spPr>
      <dgm:t>
        <a:bodyPr/>
        <a:lstStyle/>
        <a:p>
          <a:endParaRPr lang="hu-HU"/>
        </a:p>
      </dgm:t>
    </dgm:pt>
    <dgm:pt modelId="{19532A3E-0D40-4406-8DDD-5F03BE51E4B5}">
      <dgm:prSet phldrT="[Szöveg]"/>
      <dgm:spPr/>
      <dgm:t>
        <a:bodyPr/>
        <a:lstStyle/>
        <a:p>
          <a:endParaRPr lang="hu-HU"/>
        </a:p>
      </dgm:t>
    </dgm:pt>
    <dgm:pt modelId="{CF2D7891-57A4-4A59-BD94-C81193814D77}" type="parTrans" cxnId="{922C52D6-1094-417F-A037-B8813E81DD57}">
      <dgm:prSet/>
      <dgm:spPr/>
      <dgm:t>
        <a:bodyPr/>
        <a:lstStyle/>
        <a:p>
          <a:endParaRPr lang="hu-HU"/>
        </a:p>
      </dgm:t>
    </dgm:pt>
    <dgm:pt modelId="{05FF82C9-D6CC-4346-ADD5-878186914826}" type="sibTrans" cxnId="{922C52D6-1094-417F-A037-B8813E81DD57}">
      <dgm:prSet/>
      <dgm:spPr/>
      <dgm:t>
        <a:bodyPr/>
        <a:lstStyle/>
        <a:p>
          <a:endParaRPr lang="hu-HU"/>
        </a:p>
      </dgm:t>
    </dgm:pt>
    <dgm:pt modelId="{EDB66206-7202-421E-B578-B3C285255B57}">
      <dgm:prSet phldrT="[Szöveg]"/>
      <dgm:spPr/>
      <dgm:t>
        <a:bodyPr/>
        <a:lstStyle/>
        <a:p>
          <a:endParaRPr lang="hu-HU" dirty="0"/>
        </a:p>
      </dgm:t>
    </dgm:pt>
    <dgm:pt modelId="{32ED660F-2770-41C2-B584-5FF65A4644B3}" type="parTrans" cxnId="{3C4FA423-8C8F-41A0-AEC9-93CAC98C3455}">
      <dgm:prSet/>
      <dgm:spPr/>
      <dgm:t>
        <a:bodyPr/>
        <a:lstStyle/>
        <a:p>
          <a:endParaRPr lang="hu-HU"/>
        </a:p>
      </dgm:t>
    </dgm:pt>
    <dgm:pt modelId="{FDAD977B-0208-4202-88D3-572F814E3FAE}" type="sibTrans" cxnId="{3C4FA423-8C8F-41A0-AEC9-93CAC98C3455}">
      <dgm:prSet/>
      <dgm:spPr/>
      <dgm:t>
        <a:bodyPr/>
        <a:lstStyle/>
        <a:p>
          <a:endParaRPr lang="hu-HU"/>
        </a:p>
      </dgm:t>
    </dgm:pt>
    <dgm:pt modelId="{8AD8A574-140C-4769-8602-549C7A7D4F20}">
      <dgm:prSet phldrT="[Szöveg]"/>
      <dgm:spPr/>
      <dgm:t>
        <a:bodyPr/>
        <a:lstStyle/>
        <a:p>
          <a:endParaRPr lang="hu-HU"/>
        </a:p>
      </dgm:t>
    </dgm:pt>
    <dgm:pt modelId="{5B43405F-36F5-46B0-A2E5-F1DCDBD178D3}" type="sibTrans" cxnId="{B9128F80-CEA3-4943-8DF8-81F2B89C75E5}">
      <dgm:prSet/>
      <dgm:spPr/>
      <dgm:t>
        <a:bodyPr/>
        <a:lstStyle/>
        <a:p>
          <a:endParaRPr lang="hu-HU"/>
        </a:p>
      </dgm:t>
    </dgm:pt>
    <dgm:pt modelId="{C6E4DECF-DF31-48A2-86DF-727B6566B28A}" type="parTrans" cxnId="{B9128F80-CEA3-4943-8DF8-81F2B89C75E5}">
      <dgm:prSet/>
      <dgm:spPr/>
      <dgm:t>
        <a:bodyPr/>
        <a:lstStyle/>
        <a:p>
          <a:endParaRPr lang="hu-HU"/>
        </a:p>
      </dgm:t>
    </dgm:pt>
    <dgm:pt modelId="{A8ED5254-293E-4370-AA63-85A1BEC33CD0}">
      <dgm:prSet phldrT="[Szöveg]" custT="1"/>
      <dgm:spPr/>
      <dgm:t>
        <a:bodyPr/>
        <a:lstStyle/>
        <a:p>
          <a:r>
            <a:rPr lang="hu-HU" sz="2400" dirty="0" err="1"/>
            <a:t>Fenntartha</a:t>
          </a:r>
          <a:r>
            <a:rPr lang="hu-HU" sz="2400" dirty="0"/>
            <a:t>-tóság</a:t>
          </a:r>
        </a:p>
      </dgm:t>
    </dgm:pt>
    <dgm:pt modelId="{8E369710-F71C-438A-93DD-B5247C1483D0}" type="parTrans" cxnId="{724BA284-DC9E-47A4-9534-0FDA72F9CDC9}">
      <dgm:prSet/>
      <dgm:spPr/>
      <dgm:t>
        <a:bodyPr/>
        <a:lstStyle/>
        <a:p>
          <a:endParaRPr lang="hu-HU"/>
        </a:p>
      </dgm:t>
    </dgm:pt>
    <dgm:pt modelId="{0E5545C1-708C-4C16-9DFD-C4EFABBE8544}" type="sibTrans" cxnId="{724BA284-DC9E-47A4-9534-0FDA72F9CDC9}">
      <dgm:prSet/>
      <dgm:spPr/>
      <dgm:t>
        <a:bodyPr/>
        <a:lstStyle/>
        <a:p>
          <a:endParaRPr lang="hu-HU"/>
        </a:p>
      </dgm:t>
    </dgm:pt>
    <dgm:pt modelId="{19922950-8BF7-49D3-A96A-B785EBFBADC7}">
      <dgm:prSet phldrT="[Szöveg]"/>
      <dgm:spPr/>
      <dgm:t>
        <a:bodyPr/>
        <a:lstStyle/>
        <a:p>
          <a:endParaRPr lang="hu-HU"/>
        </a:p>
      </dgm:t>
    </dgm:pt>
    <dgm:pt modelId="{B459153B-DCE0-410C-B9EF-4B0E4EA0F5AE}" type="parTrans" cxnId="{75186CDB-CCDC-4A47-A814-0A5D9DC07D83}">
      <dgm:prSet/>
      <dgm:spPr/>
      <dgm:t>
        <a:bodyPr/>
        <a:lstStyle/>
        <a:p>
          <a:endParaRPr lang="hu-HU"/>
        </a:p>
      </dgm:t>
    </dgm:pt>
    <dgm:pt modelId="{5E114B7F-83AA-4AE1-9335-A5E368442CF2}" type="sibTrans" cxnId="{75186CDB-CCDC-4A47-A814-0A5D9DC07D83}">
      <dgm:prSet/>
      <dgm:spPr/>
      <dgm:t>
        <a:bodyPr/>
        <a:lstStyle/>
        <a:p>
          <a:endParaRPr lang="hu-HU"/>
        </a:p>
      </dgm:t>
    </dgm:pt>
    <dgm:pt modelId="{44A5DAAD-4B2A-4F75-95D7-F4471BA0F4CC}">
      <dgm:prSet phldrT="[Szöveg]"/>
      <dgm:spPr/>
      <dgm:t>
        <a:bodyPr/>
        <a:lstStyle/>
        <a:p>
          <a:endParaRPr lang="hu-HU"/>
        </a:p>
      </dgm:t>
    </dgm:pt>
    <dgm:pt modelId="{FE656A15-96FA-46DB-9F11-3A2FCF380FDE}" type="parTrans" cxnId="{0E968666-3AA3-4DB0-ACEF-ADE7D3A60985}">
      <dgm:prSet/>
      <dgm:spPr/>
      <dgm:t>
        <a:bodyPr/>
        <a:lstStyle/>
        <a:p>
          <a:endParaRPr lang="hu-HU"/>
        </a:p>
      </dgm:t>
    </dgm:pt>
    <dgm:pt modelId="{12349F75-AA0F-4CF2-A50D-10E7229CEDEA}" type="sibTrans" cxnId="{0E968666-3AA3-4DB0-ACEF-ADE7D3A60985}">
      <dgm:prSet/>
      <dgm:spPr/>
      <dgm:t>
        <a:bodyPr/>
        <a:lstStyle/>
        <a:p>
          <a:endParaRPr lang="hu-HU"/>
        </a:p>
      </dgm:t>
    </dgm:pt>
    <dgm:pt modelId="{8C80CE22-4FFE-49F7-9355-0D3B0AD69622}" type="pres">
      <dgm:prSet presAssocID="{51E02C31-10F2-41BE-9990-BB5969E033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B75F9E7-81F6-4EC1-BAB7-65937E968DCF}" type="pres">
      <dgm:prSet presAssocID="{46707DC6-5DB4-4285-8D17-1BE57FD93E93}" presName="gear1" presStyleLbl="node1" presStyleIdx="0" presStyleCnt="3" custLinFactNeighborX="-2100" custLinFactNeighborY="-2839">
        <dgm:presLayoutVars>
          <dgm:chMax val="1"/>
          <dgm:bulletEnabled val="1"/>
        </dgm:presLayoutVars>
      </dgm:prSet>
      <dgm:spPr/>
    </dgm:pt>
    <dgm:pt modelId="{34B113F1-5879-427A-9532-98F20FBEE4BC}" type="pres">
      <dgm:prSet presAssocID="{46707DC6-5DB4-4285-8D17-1BE57FD93E93}" presName="gear1srcNode" presStyleLbl="node1" presStyleIdx="0" presStyleCnt="3"/>
      <dgm:spPr/>
    </dgm:pt>
    <dgm:pt modelId="{457F4BB0-8703-4B34-9D1E-DB7D5D2F4DE3}" type="pres">
      <dgm:prSet presAssocID="{46707DC6-5DB4-4285-8D17-1BE57FD93E93}" presName="gear1dstNode" presStyleLbl="node1" presStyleIdx="0" presStyleCnt="3"/>
      <dgm:spPr/>
    </dgm:pt>
    <dgm:pt modelId="{A0B1A20C-7B8A-4DD6-AD5E-266DCB9E2C1E}" type="pres">
      <dgm:prSet presAssocID="{A8ED5254-293E-4370-AA63-85A1BEC33CD0}" presName="gear2" presStyleLbl="node1" presStyleIdx="1" presStyleCnt="3">
        <dgm:presLayoutVars>
          <dgm:chMax val="1"/>
          <dgm:bulletEnabled val="1"/>
        </dgm:presLayoutVars>
      </dgm:prSet>
      <dgm:spPr/>
    </dgm:pt>
    <dgm:pt modelId="{67301AB1-C097-4AF5-A219-163869A6F0D8}" type="pres">
      <dgm:prSet presAssocID="{A8ED5254-293E-4370-AA63-85A1BEC33CD0}" presName="gear2srcNode" presStyleLbl="node1" presStyleIdx="1" presStyleCnt="3"/>
      <dgm:spPr/>
    </dgm:pt>
    <dgm:pt modelId="{85E598FA-9D80-4221-8B83-0092C3A3A716}" type="pres">
      <dgm:prSet presAssocID="{A8ED5254-293E-4370-AA63-85A1BEC33CD0}" presName="gear2dstNode" presStyleLbl="node1" presStyleIdx="1" presStyleCnt="3"/>
      <dgm:spPr/>
    </dgm:pt>
    <dgm:pt modelId="{8AEC9F4B-CCAF-44FC-8C51-83F59DC2875D}" type="pres">
      <dgm:prSet presAssocID="{CDC1BE27-FCDD-4AB5-81B0-C3989174EED6}" presName="gear3" presStyleLbl="node1" presStyleIdx="2" presStyleCnt="3"/>
      <dgm:spPr/>
    </dgm:pt>
    <dgm:pt modelId="{AAC90322-8AAE-485E-B249-50E0F9673FD5}" type="pres">
      <dgm:prSet presAssocID="{CDC1BE27-FCDD-4AB5-81B0-C3989174EED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1275F98-203D-49F1-869F-303706E95709}" type="pres">
      <dgm:prSet presAssocID="{CDC1BE27-FCDD-4AB5-81B0-C3989174EED6}" presName="gear3srcNode" presStyleLbl="node1" presStyleIdx="2" presStyleCnt="3"/>
      <dgm:spPr/>
    </dgm:pt>
    <dgm:pt modelId="{5AB0FD3C-700D-4FDA-8BE8-B8435DEBFDC0}" type="pres">
      <dgm:prSet presAssocID="{CDC1BE27-FCDD-4AB5-81B0-C3989174EED6}" presName="gear3dstNode" presStyleLbl="node1" presStyleIdx="2" presStyleCnt="3"/>
      <dgm:spPr/>
    </dgm:pt>
    <dgm:pt modelId="{2096BE43-E83B-4529-8872-1AAC1D261F24}" type="pres">
      <dgm:prSet presAssocID="{1B2EAE31-1489-4B06-AF3E-0264539995FE}" presName="connector1" presStyleLbl="sibTrans2D1" presStyleIdx="0" presStyleCnt="3"/>
      <dgm:spPr/>
    </dgm:pt>
    <dgm:pt modelId="{128479F5-A261-41C8-B5C9-3ECF1581F13D}" type="pres">
      <dgm:prSet presAssocID="{0E5545C1-708C-4C16-9DFD-C4EFABBE8544}" presName="connector2" presStyleLbl="sibTrans2D1" presStyleIdx="1" presStyleCnt="3"/>
      <dgm:spPr/>
    </dgm:pt>
    <dgm:pt modelId="{60224EC8-0D69-4E70-A1ED-3247EEECCBEC}" type="pres">
      <dgm:prSet presAssocID="{A6D6D548-3940-4E29-A4E2-7FA52EFD4BDE}" presName="connector3" presStyleLbl="sibTrans2D1" presStyleIdx="2" presStyleCnt="3"/>
      <dgm:spPr/>
    </dgm:pt>
  </dgm:ptLst>
  <dgm:cxnLst>
    <dgm:cxn modelId="{5723CF00-5A76-4CFB-9E0D-ACC2D8AB6655}" type="presOf" srcId="{46707DC6-5DB4-4285-8D17-1BE57FD93E93}" destId="{457F4BB0-8703-4B34-9D1E-DB7D5D2F4DE3}" srcOrd="2" destOrd="0" presId="urn:microsoft.com/office/officeart/2005/8/layout/gear1"/>
    <dgm:cxn modelId="{0104A704-1C03-4C91-8E34-1CEEED568A1B}" type="presOf" srcId="{A8ED5254-293E-4370-AA63-85A1BEC33CD0}" destId="{67301AB1-C097-4AF5-A219-163869A6F0D8}" srcOrd="1" destOrd="0" presId="urn:microsoft.com/office/officeart/2005/8/layout/gear1"/>
    <dgm:cxn modelId="{B4E15912-CD7B-47ED-B6D5-2AB36BE1EC84}" type="presOf" srcId="{CDC1BE27-FCDD-4AB5-81B0-C3989174EED6}" destId="{AAC90322-8AAE-485E-B249-50E0F9673FD5}" srcOrd="1" destOrd="0" presId="urn:microsoft.com/office/officeart/2005/8/layout/gear1"/>
    <dgm:cxn modelId="{A1019E1E-1CDC-4AA7-8EF4-EB4FAC36644C}" type="presOf" srcId="{51E02C31-10F2-41BE-9990-BB5969E03389}" destId="{8C80CE22-4FFE-49F7-9355-0D3B0AD69622}" srcOrd="0" destOrd="0" presId="urn:microsoft.com/office/officeart/2005/8/layout/gear1"/>
    <dgm:cxn modelId="{3C4FA423-8C8F-41A0-AEC9-93CAC98C3455}" srcId="{51E02C31-10F2-41BE-9990-BB5969E03389}" destId="{EDB66206-7202-421E-B578-B3C285255B57}" srcOrd="4" destOrd="0" parTransId="{32ED660F-2770-41C2-B584-5FF65A4644B3}" sibTransId="{FDAD977B-0208-4202-88D3-572F814E3FAE}"/>
    <dgm:cxn modelId="{D4A0D442-846C-40F2-8BDE-D611DC532F9E}" type="presOf" srcId="{A6D6D548-3940-4E29-A4E2-7FA52EFD4BDE}" destId="{60224EC8-0D69-4E70-A1ED-3247EEECCBEC}" srcOrd="0" destOrd="0" presId="urn:microsoft.com/office/officeart/2005/8/layout/gear1"/>
    <dgm:cxn modelId="{1EC2FA64-ED4A-407B-B920-A12BE3AC03C4}" type="presOf" srcId="{A8ED5254-293E-4370-AA63-85A1BEC33CD0}" destId="{85E598FA-9D80-4221-8B83-0092C3A3A716}" srcOrd="2" destOrd="0" presId="urn:microsoft.com/office/officeart/2005/8/layout/gear1"/>
    <dgm:cxn modelId="{0E968666-3AA3-4DB0-ACEF-ADE7D3A60985}" srcId="{51E02C31-10F2-41BE-9990-BB5969E03389}" destId="{44A5DAAD-4B2A-4F75-95D7-F4471BA0F4CC}" srcOrd="7" destOrd="0" parTransId="{FE656A15-96FA-46DB-9F11-3A2FCF380FDE}" sibTransId="{12349F75-AA0F-4CF2-A50D-10E7229CEDEA}"/>
    <dgm:cxn modelId="{6C8EB866-772C-49AD-A159-7F610771FA22}" type="presOf" srcId="{A8ED5254-293E-4370-AA63-85A1BEC33CD0}" destId="{A0B1A20C-7B8A-4DD6-AD5E-266DCB9E2C1E}" srcOrd="0" destOrd="0" presId="urn:microsoft.com/office/officeart/2005/8/layout/gear1"/>
    <dgm:cxn modelId="{7AF5C369-37A5-43D6-84A8-9B52B3C8906E}" type="presOf" srcId="{1B2EAE31-1489-4B06-AF3E-0264539995FE}" destId="{2096BE43-E83B-4529-8872-1AAC1D261F24}" srcOrd="0" destOrd="0" presId="urn:microsoft.com/office/officeart/2005/8/layout/gear1"/>
    <dgm:cxn modelId="{51F4334D-5AF7-44BF-BE7C-0EC4266AC584}" type="presOf" srcId="{46707DC6-5DB4-4285-8D17-1BE57FD93E93}" destId="{34B113F1-5879-427A-9532-98F20FBEE4BC}" srcOrd="1" destOrd="0" presId="urn:microsoft.com/office/officeart/2005/8/layout/gear1"/>
    <dgm:cxn modelId="{4466854F-D2C9-4418-989D-7C5129CF9E5A}" type="presOf" srcId="{CDC1BE27-FCDD-4AB5-81B0-C3989174EED6}" destId="{8AEC9F4B-CCAF-44FC-8C51-83F59DC2875D}" srcOrd="0" destOrd="0" presId="urn:microsoft.com/office/officeart/2005/8/layout/gear1"/>
    <dgm:cxn modelId="{B9128F80-CEA3-4943-8DF8-81F2B89C75E5}" srcId="{51E02C31-10F2-41BE-9990-BB5969E03389}" destId="{8AD8A574-140C-4769-8602-549C7A7D4F20}" srcOrd="5" destOrd="0" parTransId="{C6E4DECF-DF31-48A2-86DF-727B6566B28A}" sibTransId="{5B43405F-36F5-46B0-A2E5-F1DCDBD178D3}"/>
    <dgm:cxn modelId="{724BA284-DC9E-47A4-9534-0FDA72F9CDC9}" srcId="{51E02C31-10F2-41BE-9990-BB5969E03389}" destId="{A8ED5254-293E-4370-AA63-85A1BEC33CD0}" srcOrd="1" destOrd="0" parTransId="{8E369710-F71C-438A-93DD-B5247C1483D0}" sibTransId="{0E5545C1-708C-4C16-9DFD-C4EFABBE8544}"/>
    <dgm:cxn modelId="{A22CF4A4-0B5E-4E41-8DE8-9CA885165B92}" type="presOf" srcId="{46707DC6-5DB4-4285-8D17-1BE57FD93E93}" destId="{CB75F9E7-81F6-4EC1-BAB7-65937E968DCF}" srcOrd="0" destOrd="0" presId="urn:microsoft.com/office/officeart/2005/8/layout/gear1"/>
    <dgm:cxn modelId="{D7F8A1AD-C680-45A7-8F61-6E715B179C48}" type="presOf" srcId="{0E5545C1-708C-4C16-9DFD-C4EFABBE8544}" destId="{128479F5-A261-41C8-B5C9-3ECF1581F13D}" srcOrd="0" destOrd="0" presId="urn:microsoft.com/office/officeart/2005/8/layout/gear1"/>
    <dgm:cxn modelId="{E8A060CB-0806-4271-8E25-CE8B8335E658}" srcId="{51E02C31-10F2-41BE-9990-BB5969E03389}" destId="{46707DC6-5DB4-4285-8D17-1BE57FD93E93}" srcOrd="0" destOrd="0" parTransId="{F962423D-D475-49E6-9A5D-F5970CFB984B}" sibTransId="{1B2EAE31-1489-4B06-AF3E-0264539995FE}"/>
    <dgm:cxn modelId="{A4FBCDD0-214B-45D7-9DB7-19DC709DB76B}" type="presOf" srcId="{CDC1BE27-FCDD-4AB5-81B0-C3989174EED6}" destId="{5AB0FD3C-700D-4FDA-8BE8-B8435DEBFDC0}" srcOrd="3" destOrd="0" presId="urn:microsoft.com/office/officeart/2005/8/layout/gear1"/>
    <dgm:cxn modelId="{922C52D6-1094-417F-A037-B8813E81DD57}" srcId="{51E02C31-10F2-41BE-9990-BB5969E03389}" destId="{19532A3E-0D40-4406-8DDD-5F03BE51E4B5}" srcOrd="3" destOrd="0" parTransId="{CF2D7891-57A4-4A59-BD94-C81193814D77}" sibTransId="{05FF82C9-D6CC-4346-ADD5-878186914826}"/>
    <dgm:cxn modelId="{918906DA-BC06-48F7-9F97-C6BB299A4BEF}" type="presOf" srcId="{CDC1BE27-FCDD-4AB5-81B0-C3989174EED6}" destId="{C1275F98-203D-49F1-869F-303706E95709}" srcOrd="2" destOrd="0" presId="urn:microsoft.com/office/officeart/2005/8/layout/gear1"/>
    <dgm:cxn modelId="{75186CDB-CCDC-4A47-A814-0A5D9DC07D83}" srcId="{51E02C31-10F2-41BE-9990-BB5969E03389}" destId="{19922950-8BF7-49D3-A96A-B785EBFBADC7}" srcOrd="6" destOrd="0" parTransId="{B459153B-DCE0-410C-B9EF-4B0E4EA0F5AE}" sibTransId="{5E114B7F-83AA-4AE1-9335-A5E368442CF2}"/>
    <dgm:cxn modelId="{688DECFD-3218-4BED-9471-F19162C14C70}" srcId="{51E02C31-10F2-41BE-9990-BB5969E03389}" destId="{CDC1BE27-FCDD-4AB5-81B0-C3989174EED6}" srcOrd="2" destOrd="0" parTransId="{E9982438-77BC-48A2-8DE9-6B57F68BD9CC}" sibTransId="{A6D6D548-3940-4E29-A4E2-7FA52EFD4BDE}"/>
    <dgm:cxn modelId="{E4DE85E7-5C61-48A5-8412-22CDF0344C88}" type="presParOf" srcId="{8C80CE22-4FFE-49F7-9355-0D3B0AD69622}" destId="{CB75F9E7-81F6-4EC1-BAB7-65937E968DCF}" srcOrd="0" destOrd="0" presId="urn:microsoft.com/office/officeart/2005/8/layout/gear1"/>
    <dgm:cxn modelId="{DDACF9B9-8EEB-404B-9335-92724DA96EB7}" type="presParOf" srcId="{8C80CE22-4FFE-49F7-9355-0D3B0AD69622}" destId="{34B113F1-5879-427A-9532-98F20FBEE4BC}" srcOrd="1" destOrd="0" presId="urn:microsoft.com/office/officeart/2005/8/layout/gear1"/>
    <dgm:cxn modelId="{C36864DF-8AA0-401E-8E3A-028F3656074E}" type="presParOf" srcId="{8C80CE22-4FFE-49F7-9355-0D3B0AD69622}" destId="{457F4BB0-8703-4B34-9D1E-DB7D5D2F4DE3}" srcOrd="2" destOrd="0" presId="urn:microsoft.com/office/officeart/2005/8/layout/gear1"/>
    <dgm:cxn modelId="{B4BB6B91-E17D-45DC-B204-6CE11A28A9E3}" type="presParOf" srcId="{8C80CE22-4FFE-49F7-9355-0D3B0AD69622}" destId="{A0B1A20C-7B8A-4DD6-AD5E-266DCB9E2C1E}" srcOrd="3" destOrd="0" presId="urn:microsoft.com/office/officeart/2005/8/layout/gear1"/>
    <dgm:cxn modelId="{B9174899-F515-48C0-B786-A2FC81BBCA61}" type="presParOf" srcId="{8C80CE22-4FFE-49F7-9355-0D3B0AD69622}" destId="{67301AB1-C097-4AF5-A219-163869A6F0D8}" srcOrd="4" destOrd="0" presId="urn:microsoft.com/office/officeart/2005/8/layout/gear1"/>
    <dgm:cxn modelId="{02DCF8A3-17D0-4B49-9BB0-418C20350A4A}" type="presParOf" srcId="{8C80CE22-4FFE-49F7-9355-0D3B0AD69622}" destId="{85E598FA-9D80-4221-8B83-0092C3A3A716}" srcOrd="5" destOrd="0" presId="urn:microsoft.com/office/officeart/2005/8/layout/gear1"/>
    <dgm:cxn modelId="{42F229D0-7170-4477-8684-EA37C4459E9C}" type="presParOf" srcId="{8C80CE22-4FFE-49F7-9355-0D3B0AD69622}" destId="{8AEC9F4B-CCAF-44FC-8C51-83F59DC2875D}" srcOrd="6" destOrd="0" presId="urn:microsoft.com/office/officeart/2005/8/layout/gear1"/>
    <dgm:cxn modelId="{3FDB233C-0349-4DCB-B7A1-280ECAA2F407}" type="presParOf" srcId="{8C80CE22-4FFE-49F7-9355-0D3B0AD69622}" destId="{AAC90322-8AAE-485E-B249-50E0F9673FD5}" srcOrd="7" destOrd="0" presId="urn:microsoft.com/office/officeart/2005/8/layout/gear1"/>
    <dgm:cxn modelId="{C964B546-5D65-4DE3-95AF-7198349CC755}" type="presParOf" srcId="{8C80CE22-4FFE-49F7-9355-0D3B0AD69622}" destId="{C1275F98-203D-49F1-869F-303706E95709}" srcOrd="8" destOrd="0" presId="urn:microsoft.com/office/officeart/2005/8/layout/gear1"/>
    <dgm:cxn modelId="{7B4704C5-377B-4FC2-90CE-B32563777412}" type="presParOf" srcId="{8C80CE22-4FFE-49F7-9355-0D3B0AD69622}" destId="{5AB0FD3C-700D-4FDA-8BE8-B8435DEBFDC0}" srcOrd="9" destOrd="0" presId="urn:microsoft.com/office/officeart/2005/8/layout/gear1"/>
    <dgm:cxn modelId="{734450FB-0986-493A-AC89-8E33CF7C261B}" type="presParOf" srcId="{8C80CE22-4FFE-49F7-9355-0D3B0AD69622}" destId="{2096BE43-E83B-4529-8872-1AAC1D261F24}" srcOrd="10" destOrd="0" presId="urn:microsoft.com/office/officeart/2005/8/layout/gear1"/>
    <dgm:cxn modelId="{E4FBA538-8C14-49CF-BB18-51446357AF4B}" type="presParOf" srcId="{8C80CE22-4FFE-49F7-9355-0D3B0AD69622}" destId="{128479F5-A261-41C8-B5C9-3ECF1581F13D}" srcOrd="11" destOrd="0" presId="urn:microsoft.com/office/officeart/2005/8/layout/gear1"/>
    <dgm:cxn modelId="{E3B48A3F-D27C-476D-9B49-461AA07E815A}" type="presParOf" srcId="{8C80CE22-4FFE-49F7-9355-0D3B0AD69622}" destId="{60224EC8-0D69-4E70-A1ED-3247EEECCBE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53FF6-167B-4CD3-9E79-8D41E61DC471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409224CF-BE81-4DAB-BB8C-4AAF0E3B9530}">
      <dgm:prSet phldrT="[Szöveg]" custT="1"/>
      <dgm:spPr/>
      <dgm:t>
        <a:bodyPr/>
        <a:lstStyle/>
        <a:p>
          <a:r>
            <a:rPr lang="hu-HU" sz="3600" dirty="0"/>
            <a:t>Termék mint szolgáltatás</a:t>
          </a:r>
        </a:p>
      </dgm:t>
    </dgm:pt>
    <dgm:pt modelId="{00BC986E-E4F9-465F-A71B-895AF5901D41}" type="parTrans" cxnId="{124A7F81-FD9B-4FF7-A31D-D6C956B33133}">
      <dgm:prSet/>
      <dgm:spPr/>
      <dgm:t>
        <a:bodyPr/>
        <a:lstStyle/>
        <a:p>
          <a:endParaRPr lang="hu-HU" sz="3600"/>
        </a:p>
      </dgm:t>
    </dgm:pt>
    <dgm:pt modelId="{502AB2CD-415D-4611-A423-3A675756901B}" type="sibTrans" cxnId="{124A7F81-FD9B-4FF7-A31D-D6C956B33133}">
      <dgm:prSet/>
      <dgm:spPr/>
      <dgm:t>
        <a:bodyPr/>
        <a:lstStyle/>
        <a:p>
          <a:endParaRPr lang="hu-HU" sz="3600"/>
        </a:p>
      </dgm:t>
    </dgm:pt>
    <dgm:pt modelId="{429ECECC-5B2D-49A5-B194-09F0F4EC09E5}">
      <dgm:prSet phldrT="[Szöveg]" custT="1"/>
      <dgm:spPr/>
      <dgm:t>
        <a:bodyPr/>
        <a:lstStyle/>
        <a:p>
          <a:r>
            <a:rPr lang="hu-HU" sz="3600" dirty="0"/>
            <a:t>Megosztási platformok</a:t>
          </a:r>
        </a:p>
      </dgm:t>
    </dgm:pt>
    <dgm:pt modelId="{D4B77318-072C-4C5A-B5F6-9EE305E9FA91}" type="parTrans" cxnId="{333757D5-2C02-47CE-8938-935E23C1DE29}">
      <dgm:prSet/>
      <dgm:spPr/>
      <dgm:t>
        <a:bodyPr/>
        <a:lstStyle/>
        <a:p>
          <a:endParaRPr lang="hu-HU" sz="3600"/>
        </a:p>
      </dgm:t>
    </dgm:pt>
    <dgm:pt modelId="{436CE0DC-D73F-42F9-AD6A-05E5070C7B44}" type="sibTrans" cxnId="{333757D5-2C02-47CE-8938-935E23C1DE29}">
      <dgm:prSet/>
      <dgm:spPr/>
      <dgm:t>
        <a:bodyPr/>
        <a:lstStyle/>
        <a:p>
          <a:endParaRPr lang="hu-HU" sz="3600"/>
        </a:p>
      </dgm:t>
    </dgm:pt>
    <dgm:pt modelId="{856792EA-A6F9-4EA8-B928-35E128B0BF68}">
      <dgm:prSet phldrT="[Szöveg]" custT="1"/>
      <dgm:spPr/>
      <dgm:t>
        <a:bodyPr/>
        <a:lstStyle/>
        <a:p>
          <a:r>
            <a:rPr lang="hu-HU" sz="3600" dirty="0"/>
            <a:t>Erőforrás-visszanyerés</a:t>
          </a:r>
        </a:p>
      </dgm:t>
    </dgm:pt>
    <dgm:pt modelId="{E05E8E8A-89BC-4A3D-B306-3AD51531D0BE}" type="parTrans" cxnId="{6E8CC87B-280B-4FA7-9345-5AA611354863}">
      <dgm:prSet/>
      <dgm:spPr/>
      <dgm:t>
        <a:bodyPr/>
        <a:lstStyle/>
        <a:p>
          <a:endParaRPr lang="hu-HU" sz="3600"/>
        </a:p>
      </dgm:t>
    </dgm:pt>
    <dgm:pt modelId="{85D53DBC-B347-4C83-8C7B-6E2E1D820DFD}" type="sibTrans" cxnId="{6E8CC87B-280B-4FA7-9345-5AA611354863}">
      <dgm:prSet/>
      <dgm:spPr/>
      <dgm:t>
        <a:bodyPr/>
        <a:lstStyle/>
        <a:p>
          <a:endParaRPr lang="hu-HU" sz="3600"/>
        </a:p>
      </dgm:t>
    </dgm:pt>
    <dgm:pt modelId="{7A91D8A1-9AC6-4128-A583-18D01A0B3236}">
      <dgm:prSet phldrT="[Szöveg]" custT="1"/>
      <dgm:spPr/>
      <dgm:t>
        <a:bodyPr/>
        <a:lstStyle/>
        <a:p>
          <a:r>
            <a:rPr lang="hu-HU" sz="3600" dirty="0"/>
            <a:t>Termék élettartamának meghosszabbítása</a:t>
          </a:r>
        </a:p>
      </dgm:t>
    </dgm:pt>
    <dgm:pt modelId="{DCEFC36D-C453-4119-85F0-42DFA76C2EEF}" type="parTrans" cxnId="{D38FD807-93FA-4155-92DD-654AAE9C32C4}">
      <dgm:prSet/>
      <dgm:spPr/>
      <dgm:t>
        <a:bodyPr/>
        <a:lstStyle/>
        <a:p>
          <a:endParaRPr lang="hu-HU" sz="3600"/>
        </a:p>
      </dgm:t>
    </dgm:pt>
    <dgm:pt modelId="{4EDFCC24-86FC-4DCD-A4AD-3DDEB4E80DC9}" type="sibTrans" cxnId="{D38FD807-93FA-4155-92DD-654AAE9C32C4}">
      <dgm:prSet/>
      <dgm:spPr/>
      <dgm:t>
        <a:bodyPr/>
        <a:lstStyle/>
        <a:p>
          <a:endParaRPr lang="hu-HU" sz="3600"/>
        </a:p>
      </dgm:t>
    </dgm:pt>
    <dgm:pt modelId="{BA55A36D-7CAB-4CBB-B06A-5C75BAB4DB4D}" type="pres">
      <dgm:prSet presAssocID="{48A53FF6-167B-4CD3-9E79-8D41E61DC471}" presName="vert0" presStyleCnt="0">
        <dgm:presLayoutVars>
          <dgm:dir/>
          <dgm:animOne val="branch"/>
          <dgm:animLvl val="lvl"/>
        </dgm:presLayoutVars>
      </dgm:prSet>
      <dgm:spPr/>
    </dgm:pt>
    <dgm:pt modelId="{C8DDB099-F5AD-424E-9B31-EA29E05EDFEC}" type="pres">
      <dgm:prSet presAssocID="{409224CF-BE81-4DAB-BB8C-4AAF0E3B9530}" presName="thickLine" presStyleLbl="alignNode1" presStyleIdx="0" presStyleCnt="4"/>
      <dgm:spPr/>
    </dgm:pt>
    <dgm:pt modelId="{2379D7E6-8CB9-4547-AB61-8AF4CDE72FBA}" type="pres">
      <dgm:prSet presAssocID="{409224CF-BE81-4DAB-BB8C-4AAF0E3B9530}" presName="horz1" presStyleCnt="0"/>
      <dgm:spPr/>
    </dgm:pt>
    <dgm:pt modelId="{59A56241-AC51-4081-84C5-C44850166C89}" type="pres">
      <dgm:prSet presAssocID="{409224CF-BE81-4DAB-BB8C-4AAF0E3B9530}" presName="tx1" presStyleLbl="revTx" presStyleIdx="0" presStyleCnt="4"/>
      <dgm:spPr/>
    </dgm:pt>
    <dgm:pt modelId="{67DD58B2-51DB-4926-956B-107050D54C7F}" type="pres">
      <dgm:prSet presAssocID="{409224CF-BE81-4DAB-BB8C-4AAF0E3B9530}" presName="vert1" presStyleCnt="0"/>
      <dgm:spPr/>
    </dgm:pt>
    <dgm:pt modelId="{720B1F43-E5DF-45D0-9DE9-B5D72BE088D2}" type="pres">
      <dgm:prSet presAssocID="{7A91D8A1-9AC6-4128-A583-18D01A0B3236}" presName="thickLine" presStyleLbl="alignNode1" presStyleIdx="1" presStyleCnt="4"/>
      <dgm:spPr/>
    </dgm:pt>
    <dgm:pt modelId="{16910042-841B-457A-BC02-771D791AFFF5}" type="pres">
      <dgm:prSet presAssocID="{7A91D8A1-9AC6-4128-A583-18D01A0B3236}" presName="horz1" presStyleCnt="0"/>
      <dgm:spPr/>
    </dgm:pt>
    <dgm:pt modelId="{D5350816-2643-4B98-9B27-091CEF081F18}" type="pres">
      <dgm:prSet presAssocID="{7A91D8A1-9AC6-4128-A583-18D01A0B3236}" presName="tx1" presStyleLbl="revTx" presStyleIdx="1" presStyleCnt="4"/>
      <dgm:spPr/>
    </dgm:pt>
    <dgm:pt modelId="{93411AF1-2963-4938-97E3-08FD6AC3E7DE}" type="pres">
      <dgm:prSet presAssocID="{7A91D8A1-9AC6-4128-A583-18D01A0B3236}" presName="vert1" presStyleCnt="0"/>
      <dgm:spPr/>
    </dgm:pt>
    <dgm:pt modelId="{C53F0FE2-8122-47FB-943A-0BEC679A3CA5}" type="pres">
      <dgm:prSet presAssocID="{429ECECC-5B2D-49A5-B194-09F0F4EC09E5}" presName="thickLine" presStyleLbl="alignNode1" presStyleIdx="2" presStyleCnt="4"/>
      <dgm:spPr/>
    </dgm:pt>
    <dgm:pt modelId="{D6005FB9-A043-4583-9125-326B3628489D}" type="pres">
      <dgm:prSet presAssocID="{429ECECC-5B2D-49A5-B194-09F0F4EC09E5}" presName="horz1" presStyleCnt="0"/>
      <dgm:spPr/>
    </dgm:pt>
    <dgm:pt modelId="{4A1256F4-5874-4658-8C7E-266371B21F8F}" type="pres">
      <dgm:prSet presAssocID="{429ECECC-5B2D-49A5-B194-09F0F4EC09E5}" presName="tx1" presStyleLbl="revTx" presStyleIdx="2" presStyleCnt="4"/>
      <dgm:spPr/>
    </dgm:pt>
    <dgm:pt modelId="{A7DCEF29-4852-449B-A7A9-D1B304DD6314}" type="pres">
      <dgm:prSet presAssocID="{429ECECC-5B2D-49A5-B194-09F0F4EC09E5}" presName="vert1" presStyleCnt="0"/>
      <dgm:spPr/>
    </dgm:pt>
    <dgm:pt modelId="{AA0E1DDA-767C-4E0D-B888-79FD9E73C1A7}" type="pres">
      <dgm:prSet presAssocID="{856792EA-A6F9-4EA8-B928-35E128B0BF68}" presName="thickLine" presStyleLbl="alignNode1" presStyleIdx="3" presStyleCnt="4"/>
      <dgm:spPr/>
    </dgm:pt>
    <dgm:pt modelId="{06DEC7CC-4989-411A-9FDA-D0B52A4610FA}" type="pres">
      <dgm:prSet presAssocID="{856792EA-A6F9-4EA8-B928-35E128B0BF68}" presName="horz1" presStyleCnt="0"/>
      <dgm:spPr/>
    </dgm:pt>
    <dgm:pt modelId="{B9386A55-CA58-4856-81C3-D21A074777E1}" type="pres">
      <dgm:prSet presAssocID="{856792EA-A6F9-4EA8-B928-35E128B0BF68}" presName="tx1" presStyleLbl="revTx" presStyleIdx="3" presStyleCnt="4"/>
      <dgm:spPr/>
    </dgm:pt>
    <dgm:pt modelId="{943D9EE8-806D-45CD-888B-EB49F407A279}" type="pres">
      <dgm:prSet presAssocID="{856792EA-A6F9-4EA8-B928-35E128B0BF68}" presName="vert1" presStyleCnt="0"/>
      <dgm:spPr/>
    </dgm:pt>
  </dgm:ptLst>
  <dgm:cxnLst>
    <dgm:cxn modelId="{D38FD807-93FA-4155-92DD-654AAE9C32C4}" srcId="{48A53FF6-167B-4CD3-9E79-8D41E61DC471}" destId="{7A91D8A1-9AC6-4128-A583-18D01A0B3236}" srcOrd="1" destOrd="0" parTransId="{DCEFC36D-C453-4119-85F0-42DFA76C2EEF}" sibTransId="{4EDFCC24-86FC-4DCD-A4AD-3DDEB4E80DC9}"/>
    <dgm:cxn modelId="{6E8CC87B-280B-4FA7-9345-5AA611354863}" srcId="{48A53FF6-167B-4CD3-9E79-8D41E61DC471}" destId="{856792EA-A6F9-4EA8-B928-35E128B0BF68}" srcOrd="3" destOrd="0" parTransId="{E05E8E8A-89BC-4A3D-B306-3AD51531D0BE}" sibTransId="{85D53DBC-B347-4C83-8C7B-6E2E1D820DFD}"/>
    <dgm:cxn modelId="{AC316880-6F40-4262-8912-869FD95F729A}" type="presOf" srcId="{856792EA-A6F9-4EA8-B928-35E128B0BF68}" destId="{B9386A55-CA58-4856-81C3-D21A074777E1}" srcOrd="0" destOrd="0" presId="urn:microsoft.com/office/officeart/2008/layout/LinedList"/>
    <dgm:cxn modelId="{124A7F81-FD9B-4FF7-A31D-D6C956B33133}" srcId="{48A53FF6-167B-4CD3-9E79-8D41E61DC471}" destId="{409224CF-BE81-4DAB-BB8C-4AAF0E3B9530}" srcOrd="0" destOrd="0" parTransId="{00BC986E-E4F9-465F-A71B-895AF5901D41}" sibTransId="{502AB2CD-415D-4611-A423-3A675756901B}"/>
    <dgm:cxn modelId="{FFBC9CA5-1578-43FA-963C-34A82FF55290}" type="presOf" srcId="{409224CF-BE81-4DAB-BB8C-4AAF0E3B9530}" destId="{59A56241-AC51-4081-84C5-C44850166C89}" srcOrd="0" destOrd="0" presId="urn:microsoft.com/office/officeart/2008/layout/LinedList"/>
    <dgm:cxn modelId="{85EA2CB3-27EE-468D-BF88-08EA3A8042D8}" type="presOf" srcId="{48A53FF6-167B-4CD3-9E79-8D41E61DC471}" destId="{BA55A36D-7CAB-4CBB-B06A-5C75BAB4DB4D}" srcOrd="0" destOrd="0" presId="urn:microsoft.com/office/officeart/2008/layout/LinedList"/>
    <dgm:cxn modelId="{987408D4-441F-4862-B18D-B44928ECB635}" type="presOf" srcId="{429ECECC-5B2D-49A5-B194-09F0F4EC09E5}" destId="{4A1256F4-5874-4658-8C7E-266371B21F8F}" srcOrd="0" destOrd="0" presId="urn:microsoft.com/office/officeart/2008/layout/LinedList"/>
    <dgm:cxn modelId="{333757D5-2C02-47CE-8938-935E23C1DE29}" srcId="{48A53FF6-167B-4CD3-9E79-8D41E61DC471}" destId="{429ECECC-5B2D-49A5-B194-09F0F4EC09E5}" srcOrd="2" destOrd="0" parTransId="{D4B77318-072C-4C5A-B5F6-9EE305E9FA91}" sibTransId="{436CE0DC-D73F-42F9-AD6A-05E5070C7B44}"/>
    <dgm:cxn modelId="{6CD751F5-7133-4830-B0C8-8741A95448BC}" type="presOf" srcId="{7A91D8A1-9AC6-4128-A583-18D01A0B3236}" destId="{D5350816-2643-4B98-9B27-091CEF081F18}" srcOrd="0" destOrd="0" presId="urn:microsoft.com/office/officeart/2008/layout/LinedList"/>
    <dgm:cxn modelId="{D5337519-B339-4381-8C14-C3314225B25B}" type="presParOf" srcId="{BA55A36D-7CAB-4CBB-B06A-5C75BAB4DB4D}" destId="{C8DDB099-F5AD-424E-9B31-EA29E05EDFEC}" srcOrd="0" destOrd="0" presId="urn:microsoft.com/office/officeart/2008/layout/LinedList"/>
    <dgm:cxn modelId="{D4CC2DFD-22D1-4C33-8789-7B80CF8376C9}" type="presParOf" srcId="{BA55A36D-7CAB-4CBB-B06A-5C75BAB4DB4D}" destId="{2379D7E6-8CB9-4547-AB61-8AF4CDE72FBA}" srcOrd="1" destOrd="0" presId="urn:microsoft.com/office/officeart/2008/layout/LinedList"/>
    <dgm:cxn modelId="{3231313C-AE07-4E36-9D05-ADBEA509E182}" type="presParOf" srcId="{2379D7E6-8CB9-4547-AB61-8AF4CDE72FBA}" destId="{59A56241-AC51-4081-84C5-C44850166C89}" srcOrd="0" destOrd="0" presId="urn:microsoft.com/office/officeart/2008/layout/LinedList"/>
    <dgm:cxn modelId="{68EB0D4C-FB9E-4EC2-8BBA-B293F11250AD}" type="presParOf" srcId="{2379D7E6-8CB9-4547-AB61-8AF4CDE72FBA}" destId="{67DD58B2-51DB-4926-956B-107050D54C7F}" srcOrd="1" destOrd="0" presId="urn:microsoft.com/office/officeart/2008/layout/LinedList"/>
    <dgm:cxn modelId="{C9445209-93C0-4793-87E3-B453CBE1348F}" type="presParOf" srcId="{BA55A36D-7CAB-4CBB-B06A-5C75BAB4DB4D}" destId="{720B1F43-E5DF-45D0-9DE9-B5D72BE088D2}" srcOrd="2" destOrd="0" presId="urn:microsoft.com/office/officeart/2008/layout/LinedList"/>
    <dgm:cxn modelId="{5845D277-5E03-4AC8-BF9C-6F8E8A08C0B9}" type="presParOf" srcId="{BA55A36D-7CAB-4CBB-B06A-5C75BAB4DB4D}" destId="{16910042-841B-457A-BC02-771D791AFFF5}" srcOrd="3" destOrd="0" presId="urn:microsoft.com/office/officeart/2008/layout/LinedList"/>
    <dgm:cxn modelId="{62804911-C585-42E3-AD0A-F0F2D66EA45F}" type="presParOf" srcId="{16910042-841B-457A-BC02-771D791AFFF5}" destId="{D5350816-2643-4B98-9B27-091CEF081F18}" srcOrd="0" destOrd="0" presId="urn:microsoft.com/office/officeart/2008/layout/LinedList"/>
    <dgm:cxn modelId="{17825A86-3563-4945-A26F-5E9651B2BB28}" type="presParOf" srcId="{16910042-841B-457A-BC02-771D791AFFF5}" destId="{93411AF1-2963-4938-97E3-08FD6AC3E7DE}" srcOrd="1" destOrd="0" presId="urn:microsoft.com/office/officeart/2008/layout/LinedList"/>
    <dgm:cxn modelId="{1B5C8E2C-B608-4B8A-88C0-45162F6B5B1C}" type="presParOf" srcId="{BA55A36D-7CAB-4CBB-B06A-5C75BAB4DB4D}" destId="{C53F0FE2-8122-47FB-943A-0BEC679A3CA5}" srcOrd="4" destOrd="0" presId="urn:microsoft.com/office/officeart/2008/layout/LinedList"/>
    <dgm:cxn modelId="{6EF32BC7-AD8B-47FB-9F87-EF5465645C8F}" type="presParOf" srcId="{BA55A36D-7CAB-4CBB-B06A-5C75BAB4DB4D}" destId="{D6005FB9-A043-4583-9125-326B3628489D}" srcOrd="5" destOrd="0" presId="urn:microsoft.com/office/officeart/2008/layout/LinedList"/>
    <dgm:cxn modelId="{F492EDC6-57A7-4EBD-9BD0-20AA00E9E2B3}" type="presParOf" srcId="{D6005FB9-A043-4583-9125-326B3628489D}" destId="{4A1256F4-5874-4658-8C7E-266371B21F8F}" srcOrd="0" destOrd="0" presId="urn:microsoft.com/office/officeart/2008/layout/LinedList"/>
    <dgm:cxn modelId="{C0CD906C-CE4F-4DCA-8009-5BBF51A8147C}" type="presParOf" srcId="{D6005FB9-A043-4583-9125-326B3628489D}" destId="{A7DCEF29-4852-449B-A7A9-D1B304DD6314}" srcOrd="1" destOrd="0" presId="urn:microsoft.com/office/officeart/2008/layout/LinedList"/>
    <dgm:cxn modelId="{C3892019-9C03-4531-8DA1-F75F21D9C7DC}" type="presParOf" srcId="{BA55A36D-7CAB-4CBB-B06A-5C75BAB4DB4D}" destId="{AA0E1DDA-767C-4E0D-B888-79FD9E73C1A7}" srcOrd="6" destOrd="0" presId="urn:microsoft.com/office/officeart/2008/layout/LinedList"/>
    <dgm:cxn modelId="{B41E4867-0546-468E-8EE4-D59DDC5BA683}" type="presParOf" srcId="{BA55A36D-7CAB-4CBB-B06A-5C75BAB4DB4D}" destId="{06DEC7CC-4989-411A-9FDA-D0B52A4610FA}" srcOrd="7" destOrd="0" presId="urn:microsoft.com/office/officeart/2008/layout/LinedList"/>
    <dgm:cxn modelId="{F9A9D531-E7FA-4BAD-A182-23202C25F828}" type="presParOf" srcId="{06DEC7CC-4989-411A-9FDA-D0B52A4610FA}" destId="{B9386A55-CA58-4856-81C3-D21A074777E1}" srcOrd="0" destOrd="0" presId="urn:microsoft.com/office/officeart/2008/layout/LinedList"/>
    <dgm:cxn modelId="{6534017B-58E6-4E63-8E6F-DD964251E437}" type="presParOf" srcId="{06DEC7CC-4989-411A-9FDA-D0B52A4610FA}" destId="{943D9EE8-806D-45CD-888B-EB49F407A2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B6C699-01EA-40F5-AB8D-066693CFC2D3}" type="doc">
      <dgm:prSet loTypeId="urn:microsoft.com/office/officeart/2008/layout/Lin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936B72A-B244-4504-9397-CC366CCE7600}">
      <dgm:prSet phldrT="[Szöveg]"/>
      <dgm:spPr/>
      <dgm:t>
        <a:bodyPr/>
        <a:lstStyle/>
        <a:p>
          <a:r>
            <a:rPr lang="hu-HU" dirty="0"/>
            <a:t>Bontási törmelék újra felhasználása</a:t>
          </a:r>
        </a:p>
      </dgm:t>
    </dgm:pt>
    <dgm:pt modelId="{B20058DB-864F-4985-A0C9-43EAA2CE6F69}" type="parTrans" cxnId="{6AEDDBC0-B50D-4116-ACB3-A2FE78A156F2}">
      <dgm:prSet/>
      <dgm:spPr/>
      <dgm:t>
        <a:bodyPr/>
        <a:lstStyle/>
        <a:p>
          <a:endParaRPr lang="hu-HU"/>
        </a:p>
      </dgm:t>
    </dgm:pt>
    <dgm:pt modelId="{DC6CD747-A2BF-4B8F-8D8B-18686AC57E04}" type="sibTrans" cxnId="{6AEDDBC0-B50D-4116-ACB3-A2FE78A156F2}">
      <dgm:prSet/>
      <dgm:spPr/>
      <dgm:t>
        <a:bodyPr/>
        <a:lstStyle/>
        <a:p>
          <a:endParaRPr lang="hu-HU"/>
        </a:p>
      </dgm:t>
    </dgm:pt>
    <dgm:pt modelId="{B369CBA7-3409-419B-BB40-729CD85DEF87}">
      <dgm:prSet phldrT="[Szöveg]"/>
      <dgm:spPr/>
      <dgm:t>
        <a:bodyPr/>
        <a:lstStyle/>
        <a:p>
          <a:r>
            <a:rPr lang="hu-HU" dirty="0"/>
            <a:t>Okos tervezés</a:t>
          </a:r>
        </a:p>
      </dgm:t>
    </dgm:pt>
    <dgm:pt modelId="{8CFB1AF1-664E-4631-A20F-9AB0C6DB5D10}" type="parTrans" cxnId="{A5616C82-A378-4A0D-A7CD-8E9AC433C680}">
      <dgm:prSet/>
      <dgm:spPr/>
      <dgm:t>
        <a:bodyPr/>
        <a:lstStyle/>
        <a:p>
          <a:endParaRPr lang="hu-HU"/>
        </a:p>
      </dgm:t>
    </dgm:pt>
    <dgm:pt modelId="{B32FF138-D045-42DC-9FE2-2F56BD8B28CC}" type="sibTrans" cxnId="{A5616C82-A378-4A0D-A7CD-8E9AC433C680}">
      <dgm:prSet/>
      <dgm:spPr/>
      <dgm:t>
        <a:bodyPr/>
        <a:lstStyle/>
        <a:p>
          <a:endParaRPr lang="hu-HU"/>
        </a:p>
      </dgm:t>
    </dgm:pt>
    <dgm:pt modelId="{2F9C5A74-2D14-4283-855F-4B9451BFFC35}">
      <dgm:prSet phldrT="[Szöveg]"/>
      <dgm:spPr/>
      <dgm:t>
        <a:bodyPr/>
        <a:lstStyle/>
        <a:p>
          <a:r>
            <a:rPr lang="hu-HU" dirty="0"/>
            <a:t>Épületek minősítése</a:t>
          </a:r>
        </a:p>
      </dgm:t>
    </dgm:pt>
    <dgm:pt modelId="{40AD56A3-EEC8-4FC7-86E6-B09CED744694}" type="parTrans" cxnId="{A8B19AAB-F899-4AC5-B2B9-83F7ED530D66}">
      <dgm:prSet/>
      <dgm:spPr/>
      <dgm:t>
        <a:bodyPr/>
        <a:lstStyle/>
        <a:p>
          <a:endParaRPr lang="hu-HU"/>
        </a:p>
      </dgm:t>
    </dgm:pt>
    <dgm:pt modelId="{3259A097-ABCB-4A63-AA7D-F15C4381ABE5}" type="sibTrans" cxnId="{A8B19AAB-F899-4AC5-B2B9-83F7ED530D66}">
      <dgm:prSet/>
      <dgm:spPr/>
      <dgm:t>
        <a:bodyPr/>
        <a:lstStyle/>
        <a:p>
          <a:endParaRPr lang="hu-HU"/>
        </a:p>
      </dgm:t>
    </dgm:pt>
    <dgm:pt modelId="{610E145A-3554-4F3C-A43B-3DB007988256}">
      <dgm:prSet phldrT="[Szöveg]"/>
      <dgm:spPr/>
      <dgm:t>
        <a:bodyPr/>
        <a:lstStyle/>
        <a:p>
          <a:r>
            <a:rPr lang="hu-HU" dirty="0"/>
            <a:t>Rekonstrukció</a:t>
          </a:r>
        </a:p>
      </dgm:t>
    </dgm:pt>
    <dgm:pt modelId="{0036FD69-DA19-4EB0-89C1-0FB7B9DBF5E4}" type="parTrans" cxnId="{BC5A9AA7-EDAF-4883-A21E-C52D4ADBD9F1}">
      <dgm:prSet/>
      <dgm:spPr/>
      <dgm:t>
        <a:bodyPr/>
        <a:lstStyle/>
        <a:p>
          <a:endParaRPr lang="hu-HU"/>
        </a:p>
      </dgm:t>
    </dgm:pt>
    <dgm:pt modelId="{2CC2B7C9-97EC-43AE-AF32-E018AE561680}" type="sibTrans" cxnId="{BC5A9AA7-EDAF-4883-A21E-C52D4ADBD9F1}">
      <dgm:prSet/>
      <dgm:spPr/>
      <dgm:t>
        <a:bodyPr/>
        <a:lstStyle/>
        <a:p>
          <a:endParaRPr lang="hu-HU"/>
        </a:p>
      </dgm:t>
    </dgm:pt>
    <dgm:pt modelId="{B68598A4-00AC-4244-AA04-C5BA553E0474}">
      <dgm:prSet phldrT="[Szöveg]"/>
      <dgm:spPr/>
      <dgm:t>
        <a:bodyPr/>
        <a:lstStyle/>
        <a:p>
          <a:r>
            <a:rPr lang="hu-HU" dirty="0"/>
            <a:t>Betongyártás</a:t>
          </a:r>
        </a:p>
      </dgm:t>
    </dgm:pt>
    <dgm:pt modelId="{50C2E006-3B4F-422C-9534-192BEB09F2A8}" type="parTrans" cxnId="{2BD4E7AF-0AA0-4D9C-87AF-03B863C42059}">
      <dgm:prSet/>
      <dgm:spPr/>
      <dgm:t>
        <a:bodyPr/>
        <a:lstStyle/>
        <a:p>
          <a:endParaRPr lang="hu-HU"/>
        </a:p>
      </dgm:t>
    </dgm:pt>
    <dgm:pt modelId="{C56625C2-DA72-4DEA-8ECD-FE4116469F17}" type="sibTrans" cxnId="{2BD4E7AF-0AA0-4D9C-87AF-03B863C42059}">
      <dgm:prSet/>
      <dgm:spPr/>
      <dgm:t>
        <a:bodyPr/>
        <a:lstStyle/>
        <a:p>
          <a:endParaRPr lang="hu-HU"/>
        </a:p>
      </dgm:t>
    </dgm:pt>
    <dgm:pt modelId="{071338DA-A660-454C-8C32-EA8F75F540A2}" type="pres">
      <dgm:prSet presAssocID="{DFB6C699-01EA-40F5-AB8D-066693CFC2D3}" presName="vert0" presStyleCnt="0">
        <dgm:presLayoutVars>
          <dgm:dir/>
          <dgm:animOne val="branch"/>
          <dgm:animLvl val="lvl"/>
        </dgm:presLayoutVars>
      </dgm:prSet>
      <dgm:spPr/>
    </dgm:pt>
    <dgm:pt modelId="{0F66FFAE-A00E-4C11-8029-9B13B54D1B54}" type="pres">
      <dgm:prSet presAssocID="{2936B72A-B244-4504-9397-CC366CCE7600}" presName="thickLine" presStyleLbl="alignNode1" presStyleIdx="0" presStyleCnt="5"/>
      <dgm:spPr/>
    </dgm:pt>
    <dgm:pt modelId="{958F8451-FAAF-440F-9E16-A6DC5BE88561}" type="pres">
      <dgm:prSet presAssocID="{2936B72A-B244-4504-9397-CC366CCE7600}" presName="horz1" presStyleCnt="0"/>
      <dgm:spPr/>
    </dgm:pt>
    <dgm:pt modelId="{FC2C69F6-30C0-4A31-8963-8EFFBE83CF4F}" type="pres">
      <dgm:prSet presAssocID="{2936B72A-B244-4504-9397-CC366CCE7600}" presName="tx1" presStyleLbl="revTx" presStyleIdx="0" presStyleCnt="5"/>
      <dgm:spPr/>
    </dgm:pt>
    <dgm:pt modelId="{2ADE2FE4-A7BB-4E68-833D-9EE3906B4F7C}" type="pres">
      <dgm:prSet presAssocID="{2936B72A-B244-4504-9397-CC366CCE7600}" presName="vert1" presStyleCnt="0"/>
      <dgm:spPr/>
    </dgm:pt>
    <dgm:pt modelId="{0BAB01CF-ED70-4FD9-BB14-183F2043DDC3}" type="pres">
      <dgm:prSet presAssocID="{B369CBA7-3409-419B-BB40-729CD85DEF87}" presName="thickLine" presStyleLbl="alignNode1" presStyleIdx="1" presStyleCnt="5"/>
      <dgm:spPr/>
    </dgm:pt>
    <dgm:pt modelId="{F013E62B-500A-4B5E-B48C-57D5EFC88AC2}" type="pres">
      <dgm:prSet presAssocID="{B369CBA7-3409-419B-BB40-729CD85DEF87}" presName="horz1" presStyleCnt="0"/>
      <dgm:spPr/>
    </dgm:pt>
    <dgm:pt modelId="{94A16769-4ADA-444E-A7B7-CDD2EFF18B80}" type="pres">
      <dgm:prSet presAssocID="{B369CBA7-3409-419B-BB40-729CD85DEF87}" presName="tx1" presStyleLbl="revTx" presStyleIdx="1" presStyleCnt="5"/>
      <dgm:spPr/>
    </dgm:pt>
    <dgm:pt modelId="{5AF783AE-A84E-4C8A-9C93-73D8605891EA}" type="pres">
      <dgm:prSet presAssocID="{B369CBA7-3409-419B-BB40-729CD85DEF87}" presName="vert1" presStyleCnt="0"/>
      <dgm:spPr/>
    </dgm:pt>
    <dgm:pt modelId="{F897A8D5-E83C-4697-B3E1-09566B395237}" type="pres">
      <dgm:prSet presAssocID="{2F9C5A74-2D14-4283-855F-4B9451BFFC35}" presName="thickLine" presStyleLbl="alignNode1" presStyleIdx="2" presStyleCnt="5"/>
      <dgm:spPr/>
    </dgm:pt>
    <dgm:pt modelId="{A2B255A8-4E4E-4E42-AC62-A794092A0FA9}" type="pres">
      <dgm:prSet presAssocID="{2F9C5A74-2D14-4283-855F-4B9451BFFC35}" presName="horz1" presStyleCnt="0"/>
      <dgm:spPr/>
    </dgm:pt>
    <dgm:pt modelId="{770431F5-63DB-4EDC-AFC1-817CD438FF57}" type="pres">
      <dgm:prSet presAssocID="{2F9C5A74-2D14-4283-855F-4B9451BFFC35}" presName="tx1" presStyleLbl="revTx" presStyleIdx="2" presStyleCnt="5"/>
      <dgm:spPr/>
    </dgm:pt>
    <dgm:pt modelId="{1921C7B7-B33F-4A01-A699-4F764A11EC5D}" type="pres">
      <dgm:prSet presAssocID="{2F9C5A74-2D14-4283-855F-4B9451BFFC35}" presName="vert1" presStyleCnt="0"/>
      <dgm:spPr/>
    </dgm:pt>
    <dgm:pt modelId="{3D49A82D-3309-42A0-A516-A2E0ECC81AD4}" type="pres">
      <dgm:prSet presAssocID="{610E145A-3554-4F3C-A43B-3DB007988256}" presName="thickLine" presStyleLbl="alignNode1" presStyleIdx="3" presStyleCnt="5"/>
      <dgm:spPr/>
    </dgm:pt>
    <dgm:pt modelId="{AB327CC0-8A24-43EF-9FCB-6CF2246C2D2E}" type="pres">
      <dgm:prSet presAssocID="{610E145A-3554-4F3C-A43B-3DB007988256}" presName="horz1" presStyleCnt="0"/>
      <dgm:spPr/>
    </dgm:pt>
    <dgm:pt modelId="{64A7A3C7-BA2B-489C-B91A-9E14639A7B9E}" type="pres">
      <dgm:prSet presAssocID="{610E145A-3554-4F3C-A43B-3DB007988256}" presName="tx1" presStyleLbl="revTx" presStyleIdx="3" presStyleCnt="5"/>
      <dgm:spPr/>
    </dgm:pt>
    <dgm:pt modelId="{27E774FC-D753-4174-A3BE-20414894794D}" type="pres">
      <dgm:prSet presAssocID="{610E145A-3554-4F3C-A43B-3DB007988256}" presName="vert1" presStyleCnt="0"/>
      <dgm:spPr/>
    </dgm:pt>
    <dgm:pt modelId="{F8FD6DBE-04C9-496C-859C-DE16C345220C}" type="pres">
      <dgm:prSet presAssocID="{B68598A4-00AC-4244-AA04-C5BA553E0474}" presName="thickLine" presStyleLbl="alignNode1" presStyleIdx="4" presStyleCnt="5"/>
      <dgm:spPr/>
    </dgm:pt>
    <dgm:pt modelId="{21E89310-79F3-4880-9D58-3918F6145AD8}" type="pres">
      <dgm:prSet presAssocID="{B68598A4-00AC-4244-AA04-C5BA553E0474}" presName="horz1" presStyleCnt="0"/>
      <dgm:spPr/>
    </dgm:pt>
    <dgm:pt modelId="{44271C7E-94B3-445D-AE70-80527D5A65B7}" type="pres">
      <dgm:prSet presAssocID="{B68598A4-00AC-4244-AA04-C5BA553E0474}" presName="tx1" presStyleLbl="revTx" presStyleIdx="4" presStyleCnt="5"/>
      <dgm:spPr/>
    </dgm:pt>
    <dgm:pt modelId="{2277D4ED-FC5F-44EE-AAFB-F870BCAAA116}" type="pres">
      <dgm:prSet presAssocID="{B68598A4-00AC-4244-AA04-C5BA553E0474}" presName="vert1" presStyleCnt="0"/>
      <dgm:spPr/>
    </dgm:pt>
  </dgm:ptLst>
  <dgm:cxnLst>
    <dgm:cxn modelId="{FE839307-C602-4F73-9E1D-40A4E3AB1AE7}" type="presOf" srcId="{B369CBA7-3409-419B-BB40-729CD85DEF87}" destId="{94A16769-4ADA-444E-A7B7-CDD2EFF18B80}" srcOrd="0" destOrd="0" presId="urn:microsoft.com/office/officeart/2008/layout/LinedList"/>
    <dgm:cxn modelId="{B132D13D-EB53-4284-8411-7185A6FF42AD}" type="presOf" srcId="{2F9C5A74-2D14-4283-855F-4B9451BFFC35}" destId="{770431F5-63DB-4EDC-AFC1-817CD438FF57}" srcOrd="0" destOrd="0" presId="urn:microsoft.com/office/officeart/2008/layout/LinedList"/>
    <dgm:cxn modelId="{A5616C82-A378-4A0D-A7CD-8E9AC433C680}" srcId="{DFB6C699-01EA-40F5-AB8D-066693CFC2D3}" destId="{B369CBA7-3409-419B-BB40-729CD85DEF87}" srcOrd="1" destOrd="0" parTransId="{8CFB1AF1-664E-4631-A20F-9AB0C6DB5D10}" sibTransId="{B32FF138-D045-42DC-9FE2-2F56BD8B28CC}"/>
    <dgm:cxn modelId="{BC5A9AA7-EDAF-4883-A21E-C52D4ADBD9F1}" srcId="{DFB6C699-01EA-40F5-AB8D-066693CFC2D3}" destId="{610E145A-3554-4F3C-A43B-3DB007988256}" srcOrd="3" destOrd="0" parTransId="{0036FD69-DA19-4EB0-89C1-0FB7B9DBF5E4}" sibTransId="{2CC2B7C9-97EC-43AE-AF32-E018AE561680}"/>
    <dgm:cxn modelId="{A8B19AAB-F899-4AC5-B2B9-83F7ED530D66}" srcId="{DFB6C699-01EA-40F5-AB8D-066693CFC2D3}" destId="{2F9C5A74-2D14-4283-855F-4B9451BFFC35}" srcOrd="2" destOrd="0" parTransId="{40AD56A3-EEC8-4FC7-86E6-B09CED744694}" sibTransId="{3259A097-ABCB-4A63-AA7D-F15C4381ABE5}"/>
    <dgm:cxn modelId="{2BD4E7AF-0AA0-4D9C-87AF-03B863C42059}" srcId="{DFB6C699-01EA-40F5-AB8D-066693CFC2D3}" destId="{B68598A4-00AC-4244-AA04-C5BA553E0474}" srcOrd="4" destOrd="0" parTransId="{50C2E006-3B4F-422C-9534-192BEB09F2A8}" sibTransId="{C56625C2-DA72-4DEA-8ECD-FE4116469F17}"/>
    <dgm:cxn modelId="{6AEDDBC0-B50D-4116-ACB3-A2FE78A156F2}" srcId="{DFB6C699-01EA-40F5-AB8D-066693CFC2D3}" destId="{2936B72A-B244-4504-9397-CC366CCE7600}" srcOrd="0" destOrd="0" parTransId="{B20058DB-864F-4985-A0C9-43EAA2CE6F69}" sibTransId="{DC6CD747-A2BF-4B8F-8D8B-18686AC57E04}"/>
    <dgm:cxn modelId="{887BB8C1-CF4F-42D4-A9D4-FF6F6DFCC7C3}" type="presOf" srcId="{2936B72A-B244-4504-9397-CC366CCE7600}" destId="{FC2C69F6-30C0-4A31-8963-8EFFBE83CF4F}" srcOrd="0" destOrd="0" presId="urn:microsoft.com/office/officeart/2008/layout/LinedList"/>
    <dgm:cxn modelId="{39FE3EC6-7C7D-4CCB-987F-352AA233E2C4}" type="presOf" srcId="{DFB6C699-01EA-40F5-AB8D-066693CFC2D3}" destId="{071338DA-A660-454C-8C32-EA8F75F540A2}" srcOrd="0" destOrd="0" presId="urn:microsoft.com/office/officeart/2008/layout/LinedList"/>
    <dgm:cxn modelId="{55E3DFF7-B34D-4F71-8E56-9732E92C9732}" type="presOf" srcId="{610E145A-3554-4F3C-A43B-3DB007988256}" destId="{64A7A3C7-BA2B-489C-B91A-9E14639A7B9E}" srcOrd="0" destOrd="0" presId="urn:microsoft.com/office/officeart/2008/layout/LinedList"/>
    <dgm:cxn modelId="{4C8849FF-35A5-41AB-A86C-60844339B89A}" type="presOf" srcId="{B68598A4-00AC-4244-AA04-C5BA553E0474}" destId="{44271C7E-94B3-445D-AE70-80527D5A65B7}" srcOrd="0" destOrd="0" presId="urn:microsoft.com/office/officeart/2008/layout/LinedList"/>
    <dgm:cxn modelId="{71E228A4-4A93-495D-9533-8F1CA5F6D6A5}" type="presParOf" srcId="{071338DA-A660-454C-8C32-EA8F75F540A2}" destId="{0F66FFAE-A00E-4C11-8029-9B13B54D1B54}" srcOrd="0" destOrd="0" presId="urn:microsoft.com/office/officeart/2008/layout/LinedList"/>
    <dgm:cxn modelId="{CF889731-EAAB-4009-8B87-0BFF7E462100}" type="presParOf" srcId="{071338DA-A660-454C-8C32-EA8F75F540A2}" destId="{958F8451-FAAF-440F-9E16-A6DC5BE88561}" srcOrd="1" destOrd="0" presId="urn:microsoft.com/office/officeart/2008/layout/LinedList"/>
    <dgm:cxn modelId="{40AB56F5-AF79-46AB-9A72-6C0A2D430330}" type="presParOf" srcId="{958F8451-FAAF-440F-9E16-A6DC5BE88561}" destId="{FC2C69F6-30C0-4A31-8963-8EFFBE83CF4F}" srcOrd="0" destOrd="0" presId="urn:microsoft.com/office/officeart/2008/layout/LinedList"/>
    <dgm:cxn modelId="{984FD097-0BCA-4843-AD46-F7338B77F5FD}" type="presParOf" srcId="{958F8451-FAAF-440F-9E16-A6DC5BE88561}" destId="{2ADE2FE4-A7BB-4E68-833D-9EE3906B4F7C}" srcOrd="1" destOrd="0" presId="urn:microsoft.com/office/officeart/2008/layout/LinedList"/>
    <dgm:cxn modelId="{ECDD6E4B-76A5-4435-8A48-F52EE1689476}" type="presParOf" srcId="{071338DA-A660-454C-8C32-EA8F75F540A2}" destId="{0BAB01CF-ED70-4FD9-BB14-183F2043DDC3}" srcOrd="2" destOrd="0" presId="urn:microsoft.com/office/officeart/2008/layout/LinedList"/>
    <dgm:cxn modelId="{07638A09-B8F5-4D08-A3CE-7AD5B1820F14}" type="presParOf" srcId="{071338DA-A660-454C-8C32-EA8F75F540A2}" destId="{F013E62B-500A-4B5E-B48C-57D5EFC88AC2}" srcOrd="3" destOrd="0" presId="urn:microsoft.com/office/officeart/2008/layout/LinedList"/>
    <dgm:cxn modelId="{2D9BDE0D-624B-44B2-A12E-661C8246CFE3}" type="presParOf" srcId="{F013E62B-500A-4B5E-B48C-57D5EFC88AC2}" destId="{94A16769-4ADA-444E-A7B7-CDD2EFF18B80}" srcOrd="0" destOrd="0" presId="urn:microsoft.com/office/officeart/2008/layout/LinedList"/>
    <dgm:cxn modelId="{68220407-F43B-4D8D-9196-78A888D4C360}" type="presParOf" srcId="{F013E62B-500A-4B5E-B48C-57D5EFC88AC2}" destId="{5AF783AE-A84E-4C8A-9C93-73D8605891EA}" srcOrd="1" destOrd="0" presId="urn:microsoft.com/office/officeart/2008/layout/LinedList"/>
    <dgm:cxn modelId="{31114D4E-CFA7-4001-A2FF-FA3D8DB4F5CE}" type="presParOf" srcId="{071338DA-A660-454C-8C32-EA8F75F540A2}" destId="{F897A8D5-E83C-4697-B3E1-09566B395237}" srcOrd="4" destOrd="0" presId="urn:microsoft.com/office/officeart/2008/layout/LinedList"/>
    <dgm:cxn modelId="{F0818AFD-1002-4EDD-BAE8-03B5EA04FF28}" type="presParOf" srcId="{071338DA-A660-454C-8C32-EA8F75F540A2}" destId="{A2B255A8-4E4E-4E42-AC62-A794092A0FA9}" srcOrd="5" destOrd="0" presId="urn:microsoft.com/office/officeart/2008/layout/LinedList"/>
    <dgm:cxn modelId="{EFD667A2-B88A-4C84-8AC8-04952D3AB68A}" type="presParOf" srcId="{A2B255A8-4E4E-4E42-AC62-A794092A0FA9}" destId="{770431F5-63DB-4EDC-AFC1-817CD438FF57}" srcOrd="0" destOrd="0" presId="urn:microsoft.com/office/officeart/2008/layout/LinedList"/>
    <dgm:cxn modelId="{E17B8DDD-42ED-45ED-8433-BC10AD5CE85D}" type="presParOf" srcId="{A2B255A8-4E4E-4E42-AC62-A794092A0FA9}" destId="{1921C7B7-B33F-4A01-A699-4F764A11EC5D}" srcOrd="1" destOrd="0" presId="urn:microsoft.com/office/officeart/2008/layout/LinedList"/>
    <dgm:cxn modelId="{33950E2C-4C19-4AD8-BF11-6FE87F1B10E1}" type="presParOf" srcId="{071338DA-A660-454C-8C32-EA8F75F540A2}" destId="{3D49A82D-3309-42A0-A516-A2E0ECC81AD4}" srcOrd="6" destOrd="0" presId="urn:microsoft.com/office/officeart/2008/layout/LinedList"/>
    <dgm:cxn modelId="{1FBE4DAE-18AD-47ED-AC22-D8CCFF8C7021}" type="presParOf" srcId="{071338DA-A660-454C-8C32-EA8F75F540A2}" destId="{AB327CC0-8A24-43EF-9FCB-6CF2246C2D2E}" srcOrd="7" destOrd="0" presId="urn:microsoft.com/office/officeart/2008/layout/LinedList"/>
    <dgm:cxn modelId="{7BA73400-0501-454F-8C36-023A22D5F64E}" type="presParOf" srcId="{AB327CC0-8A24-43EF-9FCB-6CF2246C2D2E}" destId="{64A7A3C7-BA2B-489C-B91A-9E14639A7B9E}" srcOrd="0" destOrd="0" presId="urn:microsoft.com/office/officeart/2008/layout/LinedList"/>
    <dgm:cxn modelId="{423E20C8-BF18-4D07-803D-57D836052629}" type="presParOf" srcId="{AB327CC0-8A24-43EF-9FCB-6CF2246C2D2E}" destId="{27E774FC-D753-4174-A3BE-20414894794D}" srcOrd="1" destOrd="0" presId="urn:microsoft.com/office/officeart/2008/layout/LinedList"/>
    <dgm:cxn modelId="{9CFEFD39-C304-4048-BA77-83CA73EDB91D}" type="presParOf" srcId="{071338DA-A660-454C-8C32-EA8F75F540A2}" destId="{F8FD6DBE-04C9-496C-859C-DE16C345220C}" srcOrd="8" destOrd="0" presId="urn:microsoft.com/office/officeart/2008/layout/LinedList"/>
    <dgm:cxn modelId="{0D67DD26-5D22-49CD-9023-CEEA2E184FF4}" type="presParOf" srcId="{071338DA-A660-454C-8C32-EA8F75F540A2}" destId="{21E89310-79F3-4880-9D58-3918F6145AD8}" srcOrd="9" destOrd="0" presId="urn:microsoft.com/office/officeart/2008/layout/LinedList"/>
    <dgm:cxn modelId="{7C34154A-92FD-49FC-B53E-40B73CD579FE}" type="presParOf" srcId="{21E89310-79F3-4880-9D58-3918F6145AD8}" destId="{44271C7E-94B3-445D-AE70-80527D5A65B7}" srcOrd="0" destOrd="0" presId="urn:microsoft.com/office/officeart/2008/layout/LinedList"/>
    <dgm:cxn modelId="{5779873B-4D11-4DC3-9FF0-DCD2F543D0AD}" type="presParOf" srcId="{21E89310-79F3-4880-9D58-3918F6145AD8}" destId="{2277D4ED-FC5F-44EE-AAFB-F870BCAAA1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102728-2EFD-44CA-A1A9-744B64914B3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DB6547F-1AC0-4D59-96C8-BC27077B497B}">
      <dgm:prSet phldrT="[Szöveg]"/>
      <dgm:spPr/>
      <dgm:t>
        <a:bodyPr/>
        <a:lstStyle/>
        <a:p>
          <a:r>
            <a:rPr lang="hu-HU" dirty="0"/>
            <a:t>Digitális terepi felmérések</a:t>
          </a:r>
        </a:p>
      </dgm:t>
    </dgm:pt>
    <dgm:pt modelId="{071E710C-0894-4E94-8455-BBE62134E372}" type="parTrans" cxnId="{D0CE8EAF-D846-454D-9B58-35CBEAD5AF2F}">
      <dgm:prSet/>
      <dgm:spPr/>
      <dgm:t>
        <a:bodyPr/>
        <a:lstStyle/>
        <a:p>
          <a:endParaRPr lang="hu-HU"/>
        </a:p>
      </dgm:t>
    </dgm:pt>
    <dgm:pt modelId="{14556101-CA15-4C36-A096-96B072CAFA3F}" type="sibTrans" cxnId="{D0CE8EAF-D846-454D-9B58-35CBEAD5AF2F}">
      <dgm:prSet/>
      <dgm:spPr/>
      <dgm:t>
        <a:bodyPr/>
        <a:lstStyle/>
        <a:p>
          <a:endParaRPr lang="hu-HU"/>
        </a:p>
      </dgm:t>
    </dgm:pt>
    <dgm:pt modelId="{4BDAFC49-72D4-4BED-87BA-EBE279F24C64}">
      <dgm:prSet phldrT="[Szöveg]"/>
      <dgm:spPr/>
      <dgm:t>
        <a:bodyPr/>
        <a:lstStyle/>
        <a:p>
          <a:r>
            <a:rPr lang="hu-HU" dirty="0"/>
            <a:t>Optimalizált tervezés	</a:t>
          </a:r>
        </a:p>
      </dgm:t>
    </dgm:pt>
    <dgm:pt modelId="{5293402C-0B18-4533-8B11-D233150017FA}" type="parTrans" cxnId="{EBB52D1B-9619-4E49-B654-33B185E872D9}">
      <dgm:prSet/>
      <dgm:spPr/>
      <dgm:t>
        <a:bodyPr/>
        <a:lstStyle/>
        <a:p>
          <a:endParaRPr lang="hu-HU"/>
        </a:p>
      </dgm:t>
    </dgm:pt>
    <dgm:pt modelId="{FDB4FDC2-2B04-4800-8072-3A098769D1B5}" type="sibTrans" cxnId="{EBB52D1B-9619-4E49-B654-33B185E872D9}">
      <dgm:prSet/>
      <dgm:spPr/>
      <dgm:t>
        <a:bodyPr/>
        <a:lstStyle/>
        <a:p>
          <a:endParaRPr lang="hu-HU"/>
        </a:p>
      </dgm:t>
    </dgm:pt>
    <dgm:pt modelId="{E9EFA3B2-2CD5-45AE-ABA9-7899B16F10FE}">
      <dgm:prSet phldrT="[Szöveg]"/>
      <dgm:spPr/>
      <dgm:t>
        <a:bodyPr/>
        <a:lstStyle/>
        <a:p>
          <a:r>
            <a:rPr lang="hu-HU" dirty="0"/>
            <a:t>Optimalizált terepi logisztika</a:t>
          </a:r>
        </a:p>
      </dgm:t>
    </dgm:pt>
    <dgm:pt modelId="{B057B0A2-74B0-4C11-BB35-7EE0C2FD8127}" type="parTrans" cxnId="{761237D0-D49B-4BCF-AE55-273A28ECB536}">
      <dgm:prSet/>
      <dgm:spPr/>
      <dgm:t>
        <a:bodyPr/>
        <a:lstStyle/>
        <a:p>
          <a:endParaRPr lang="hu-HU"/>
        </a:p>
      </dgm:t>
    </dgm:pt>
    <dgm:pt modelId="{5CC9F41A-DBA2-4D7C-87E5-747B941664E3}" type="sibTrans" cxnId="{761237D0-D49B-4BCF-AE55-273A28ECB536}">
      <dgm:prSet/>
      <dgm:spPr/>
      <dgm:t>
        <a:bodyPr/>
        <a:lstStyle/>
        <a:p>
          <a:endParaRPr lang="hu-HU"/>
        </a:p>
      </dgm:t>
    </dgm:pt>
    <dgm:pt modelId="{1E4F00E8-A5F1-49AE-B0E6-5989BCAD5CD8}">
      <dgm:prSet phldrT="[Szöveg]"/>
      <dgm:spPr/>
      <dgm:t>
        <a:bodyPr/>
        <a:lstStyle/>
        <a:p>
          <a:r>
            <a:rPr lang="hu-HU" dirty="0"/>
            <a:t>Digitálisan vezérelt beépítő gépláncok</a:t>
          </a:r>
        </a:p>
      </dgm:t>
    </dgm:pt>
    <dgm:pt modelId="{6F4DBDEC-EDD0-4A68-B8B3-05AA5589C827}" type="parTrans" cxnId="{9C10E557-0308-4B8E-8FF0-9CFE0EA84A27}">
      <dgm:prSet/>
      <dgm:spPr/>
      <dgm:t>
        <a:bodyPr/>
        <a:lstStyle/>
        <a:p>
          <a:endParaRPr lang="hu-HU"/>
        </a:p>
      </dgm:t>
    </dgm:pt>
    <dgm:pt modelId="{5BCAB023-E42B-4820-B158-4F22001CF232}" type="sibTrans" cxnId="{9C10E557-0308-4B8E-8FF0-9CFE0EA84A27}">
      <dgm:prSet/>
      <dgm:spPr/>
      <dgm:t>
        <a:bodyPr/>
        <a:lstStyle/>
        <a:p>
          <a:endParaRPr lang="hu-HU"/>
        </a:p>
      </dgm:t>
    </dgm:pt>
    <dgm:pt modelId="{0181E233-515E-4CC5-9541-8F7FC3672BA5}">
      <dgm:prSet phldrT="[Szöveg]"/>
      <dgm:spPr/>
      <dgm:t>
        <a:bodyPr/>
        <a:lstStyle/>
        <a:p>
          <a:r>
            <a:rPr lang="hu-HU" dirty="0"/>
            <a:t>Energia management</a:t>
          </a:r>
        </a:p>
      </dgm:t>
    </dgm:pt>
    <dgm:pt modelId="{6FBA3F54-B104-4FD5-85F9-64112611AA12}" type="parTrans" cxnId="{0D01040A-9570-4678-BEBB-780FA49A2985}">
      <dgm:prSet/>
      <dgm:spPr/>
    </dgm:pt>
    <dgm:pt modelId="{F170F908-6FC3-4C21-A8E0-54605D827AE8}" type="sibTrans" cxnId="{0D01040A-9570-4678-BEBB-780FA49A2985}">
      <dgm:prSet/>
      <dgm:spPr/>
    </dgm:pt>
    <dgm:pt modelId="{3D44882C-2FC3-4D51-9C0A-5BC6E02562B3}" type="pres">
      <dgm:prSet presAssocID="{97102728-2EFD-44CA-A1A9-744B64914B36}" presName="vert0" presStyleCnt="0">
        <dgm:presLayoutVars>
          <dgm:dir/>
          <dgm:animOne val="branch"/>
          <dgm:animLvl val="lvl"/>
        </dgm:presLayoutVars>
      </dgm:prSet>
      <dgm:spPr/>
    </dgm:pt>
    <dgm:pt modelId="{600525FA-2263-4E08-B0CB-871ED84116D5}" type="pres">
      <dgm:prSet presAssocID="{6DB6547F-1AC0-4D59-96C8-BC27077B497B}" presName="thickLine" presStyleLbl="alignNode1" presStyleIdx="0" presStyleCnt="5"/>
      <dgm:spPr/>
    </dgm:pt>
    <dgm:pt modelId="{9CE27099-2D20-4344-BBE4-8E6842FE9E8F}" type="pres">
      <dgm:prSet presAssocID="{6DB6547F-1AC0-4D59-96C8-BC27077B497B}" presName="horz1" presStyleCnt="0"/>
      <dgm:spPr/>
    </dgm:pt>
    <dgm:pt modelId="{905FDC31-51A5-4F50-B285-994F36DF66EB}" type="pres">
      <dgm:prSet presAssocID="{6DB6547F-1AC0-4D59-96C8-BC27077B497B}" presName="tx1" presStyleLbl="revTx" presStyleIdx="0" presStyleCnt="5"/>
      <dgm:spPr/>
    </dgm:pt>
    <dgm:pt modelId="{5CD9B935-82DD-44F0-9827-D9F85507EBB7}" type="pres">
      <dgm:prSet presAssocID="{6DB6547F-1AC0-4D59-96C8-BC27077B497B}" presName="vert1" presStyleCnt="0"/>
      <dgm:spPr/>
    </dgm:pt>
    <dgm:pt modelId="{6019C6DC-933A-43BD-B052-99154A08C8E2}" type="pres">
      <dgm:prSet presAssocID="{4BDAFC49-72D4-4BED-87BA-EBE279F24C64}" presName="thickLine" presStyleLbl="alignNode1" presStyleIdx="1" presStyleCnt="5"/>
      <dgm:spPr/>
    </dgm:pt>
    <dgm:pt modelId="{439BD0D3-CCE4-41BB-9099-9768FC70676D}" type="pres">
      <dgm:prSet presAssocID="{4BDAFC49-72D4-4BED-87BA-EBE279F24C64}" presName="horz1" presStyleCnt="0"/>
      <dgm:spPr/>
    </dgm:pt>
    <dgm:pt modelId="{25F5576D-DB58-473C-A9D8-4C1F281760C9}" type="pres">
      <dgm:prSet presAssocID="{4BDAFC49-72D4-4BED-87BA-EBE279F24C64}" presName="tx1" presStyleLbl="revTx" presStyleIdx="1" presStyleCnt="5"/>
      <dgm:spPr/>
    </dgm:pt>
    <dgm:pt modelId="{DD6F9A57-318F-4994-952A-F628CB97329D}" type="pres">
      <dgm:prSet presAssocID="{4BDAFC49-72D4-4BED-87BA-EBE279F24C64}" presName="vert1" presStyleCnt="0"/>
      <dgm:spPr/>
    </dgm:pt>
    <dgm:pt modelId="{DCC983EF-80B8-49C3-97CF-84F191D2BF5E}" type="pres">
      <dgm:prSet presAssocID="{E9EFA3B2-2CD5-45AE-ABA9-7899B16F10FE}" presName="thickLine" presStyleLbl="alignNode1" presStyleIdx="2" presStyleCnt="5"/>
      <dgm:spPr/>
    </dgm:pt>
    <dgm:pt modelId="{565F8DAF-8416-4762-A5E1-0B63464783C8}" type="pres">
      <dgm:prSet presAssocID="{E9EFA3B2-2CD5-45AE-ABA9-7899B16F10FE}" presName="horz1" presStyleCnt="0"/>
      <dgm:spPr/>
    </dgm:pt>
    <dgm:pt modelId="{F35422DF-17DF-4C7E-BDD4-14B605A5A68F}" type="pres">
      <dgm:prSet presAssocID="{E9EFA3B2-2CD5-45AE-ABA9-7899B16F10FE}" presName="tx1" presStyleLbl="revTx" presStyleIdx="2" presStyleCnt="5"/>
      <dgm:spPr/>
    </dgm:pt>
    <dgm:pt modelId="{6C6CBDC3-4193-4DAD-B1C2-1BE2EB9AE9EA}" type="pres">
      <dgm:prSet presAssocID="{E9EFA3B2-2CD5-45AE-ABA9-7899B16F10FE}" presName="vert1" presStyleCnt="0"/>
      <dgm:spPr/>
    </dgm:pt>
    <dgm:pt modelId="{7CECCB9B-3184-4B71-9034-955B53B851C8}" type="pres">
      <dgm:prSet presAssocID="{1E4F00E8-A5F1-49AE-B0E6-5989BCAD5CD8}" presName="thickLine" presStyleLbl="alignNode1" presStyleIdx="3" presStyleCnt="5"/>
      <dgm:spPr/>
    </dgm:pt>
    <dgm:pt modelId="{A6B62629-668A-4C00-899A-D5B265E46EA2}" type="pres">
      <dgm:prSet presAssocID="{1E4F00E8-A5F1-49AE-B0E6-5989BCAD5CD8}" presName="horz1" presStyleCnt="0"/>
      <dgm:spPr/>
    </dgm:pt>
    <dgm:pt modelId="{24D050FD-9829-4A64-A47B-1F32368CDA59}" type="pres">
      <dgm:prSet presAssocID="{1E4F00E8-A5F1-49AE-B0E6-5989BCAD5CD8}" presName="tx1" presStyleLbl="revTx" presStyleIdx="3" presStyleCnt="5"/>
      <dgm:spPr/>
    </dgm:pt>
    <dgm:pt modelId="{C23DC538-F95E-4448-807A-14DCAF1A7E26}" type="pres">
      <dgm:prSet presAssocID="{1E4F00E8-A5F1-49AE-B0E6-5989BCAD5CD8}" presName="vert1" presStyleCnt="0"/>
      <dgm:spPr/>
    </dgm:pt>
    <dgm:pt modelId="{A0FBE097-9B05-484F-8FE9-B07692820CE0}" type="pres">
      <dgm:prSet presAssocID="{0181E233-515E-4CC5-9541-8F7FC3672BA5}" presName="thickLine" presStyleLbl="alignNode1" presStyleIdx="4" presStyleCnt="5"/>
      <dgm:spPr/>
    </dgm:pt>
    <dgm:pt modelId="{AE939134-BEFA-4A0B-AC21-F81B78AE9D14}" type="pres">
      <dgm:prSet presAssocID="{0181E233-515E-4CC5-9541-8F7FC3672BA5}" presName="horz1" presStyleCnt="0"/>
      <dgm:spPr/>
    </dgm:pt>
    <dgm:pt modelId="{AA573280-7750-4A04-8268-F4ECDEA5B8DE}" type="pres">
      <dgm:prSet presAssocID="{0181E233-515E-4CC5-9541-8F7FC3672BA5}" presName="tx1" presStyleLbl="revTx" presStyleIdx="4" presStyleCnt="5"/>
      <dgm:spPr/>
    </dgm:pt>
    <dgm:pt modelId="{A54FCA64-9BF4-4A09-81B5-E9841CB86217}" type="pres">
      <dgm:prSet presAssocID="{0181E233-515E-4CC5-9541-8F7FC3672BA5}" presName="vert1" presStyleCnt="0"/>
      <dgm:spPr/>
    </dgm:pt>
  </dgm:ptLst>
  <dgm:cxnLst>
    <dgm:cxn modelId="{0D01040A-9570-4678-BEBB-780FA49A2985}" srcId="{97102728-2EFD-44CA-A1A9-744B64914B36}" destId="{0181E233-515E-4CC5-9541-8F7FC3672BA5}" srcOrd="4" destOrd="0" parTransId="{6FBA3F54-B104-4FD5-85F9-64112611AA12}" sibTransId="{F170F908-6FC3-4C21-A8E0-54605D827AE8}"/>
    <dgm:cxn modelId="{EBB52D1B-9619-4E49-B654-33B185E872D9}" srcId="{97102728-2EFD-44CA-A1A9-744B64914B36}" destId="{4BDAFC49-72D4-4BED-87BA-EBE279F24C64}" srcOrd="1" destOrd="0" parTransId="{5293402C-0B18-4533-8B11-D233150017FA}" sibTransId="{FDB4FDC2-2B04-4800-8072-3A098769D1B5}"/>
    <dgm:cxn modelId="{46108E2F-7533-4909-8879-A47761F52FD5}" type="presOf" srcId="{0181E233-515E-4CC5-9541-8F7FC3672BA5}" destId="{AA573280-7750-4A04-8268-F4ECDEA5B8DE}" srcOrd="0" destOrd="0" presId="urn:microsoft.com/office/officeart/2008/layout/LinedList"/>
    <dgm:cxn modelId="{9C10E557-0308-4B8E-8FF0-9CFE0EA84A27}" srcId="{97102728-2EFD-44CA-A1A9-744B64914B36}" destId="{1E4F00E8-A5F1-49AE-B0E6-5989BCAD5CD8}" srcOrd="3" destOrd="0" parTransId="{6F4DBDEC-EDD0-4A68-B8B3-05AA5589C827}" sibTransId="{5BCAB023-E42B-4820-B158-4F22001CF232}"/>
    <dgm:cxn modelId="{82C53E7A-C154-481B-BEC7-F0CB46083430}" type="presOf" srcId="{97102728-2EFD-44CA-A1A9-744B64914B36}" destId="{3D44882C-2FC3-4D51-9C0A-5BC6E02562B3}" srcOrd="0" destOrd="0" presId="urn:microsoft.com/office/officeart/2008/layout/LinedList"/>
    <dgm:cxn modelId="{D2489B90-D9E4-426F-8872-91E5305D4CCB}" type="presOf" srcId="{1E4F00E8-A5F1-49AE-B0E6-5989BCAD5CD8}" destId="{24D050FD-9829-4A64-A47B-1F32368CDA59}" srcOrd="0" destOrd="0" presId="urn:microsoft.com/office/officeart/2008/layout/LinedList"/>
    <dgm:cxn modelId="{D0CE8EAF-D846-454D-9B58-35CBEAD5AF2F}" srcId="{97102728-2EFD-44CA-A1A9-744B64914B36}" destId="{6DB6547F-1AC0-4D59-96C8-BC27077B497B}" srcOrd="0" destOrd="0" parTransId="{071E710C-0894-4E94-8455-BBE62134E372}" sibTransId="{14556101-CA15-4C36-A096-96B072CAFA3F}"/>
    <dgm:cxn modelId="{CF68C5AF-2094-40B0-B711-18F397D431EB}" type="presOf" srcId="{6DB6547F-1AC0-4D59-96C8-BC27077B497B}" destId="{905FDC31-51A5-4F50-B285-994F36DF66EB}" srcOrd="0" destOrd="0" presId="urn:microsoft.com/office/officeart/2008/layout/LinedList"/>
    <dgm:cxn modelId="{761237D0-D49B-4BCF-AE55-273A28ECB536}" srcId="{97102728-2EFD-44CA-A1A9-744B64914B36}" destId="{E9EFA3B2-2CD5-45AE-ABA9-7899B16F10FE}" srcOrd="2" destOrd="0" parTransId="{B057B0A2-74B0-4C11-BB35-7EE0C2FD8127}" sibTransId="{5CC9F41A-DBA2-4D7C-87E5-747B941664E3}"/>
    <dgm:cxn modelId="{8B06A2D9-57EB-42B2-AC68-4BD3E98A94BC}" type="presOf" srcId="{E9EFA3B2-2CD5-45AE-ABA9-7899B16F10FE}" destId="{F35422DF-17DF-4C7E-BDD4-14B605A5A68F}" srcOrd="0" destOrd="0" presId="urn:microsoft.com/office/officeart/2008/layout/LinedList"/>
    <dgm:cxn modelId="{0600BFE4-C1C6-4475-95BC-6217C3ECCE16}" type="presOf" srcId="{4BDAFC49-72D4-4BED-87BA-EBE279F24C64}" destId="{25F5576D-DB58-473C-A9D8-4C1F281760C9}" srcOrd="0" destOrd="0" presId="urn:microsoft.com/office/officeart/2008/layout/LinedList"/>
    <dgm:cxn modelId="{BF4DC7EC-8515-48B5-AA88-274AA5387E97}" type="presParOf" srcId="{3D44882C-2FC3-4D51-9C0A-5BC6E02562B3}" destId="{600525FA-2263-4E08-B0CB-871ED84116D5}" srcOrd="0" destOrd="0" presId="urn:microsoft.com/office/officeart/2008/layout/LinedList"/>
    <dgm:cxn modelId="{A0B09366-9AA2-412E-94D0-9D04996920FC}" type="presParOf" srcId="{3D44882C-2FC3-4D51-9C0A-5BC6E02562B3}" destId="{9CE27099-2D20-4344-BBE4-8E6842FE9E8F}" srcOrd="1" destOrd="0" presId="urn:microsoft.com/office/officeart/2008/layout/LinedList"/>
    <dgm:cxn modelId="{6EDD8DFF-ECC4-4AE8-B4B0-64488E94F42F}" type="presParOf" srcId="{9CE27099-2D20-4344-BBE4-8E6842FE9E8F}" destId="{905FDC31-51A5-4F50-B285-994F36DF66EB}" srcOrd="0" destOrd="0" presId="urn:microsoft.com/office/officeart/2008/layout/LinedList"/>
    <dgm:cxn modelId="{0063A943-183C-45F3-B6AE-ABF1CB9AC7E9}" type="presParOf" srcId="{9CE27099-2D20-4344-BBE4-8E6842FE9E8F}" destId="{5CD9B935-82DD-44F0-9827-D9F85507EBB7}" srcOrd="1" destOrd="0" presId="urn:microsoft.com/office/officeart/2008/layout/LinedList"/>
    <dgm:cxn modelId="{274B5682-0D20-41F2-85E1-57846C7906DD}" type="presParOf" srcId="{3D44882C-2FC3-4D51-9C0A-5BC6E02562B3}" destId="{6019C6DC-933A-43BD-B052-99154A08C8E2}" srcOrd="2" destOrd="0" presId="urn:microsoft.com/office/officeart/2008/layout/LinedList"/>
    <dgm:cxn modelId="{80BA8284-4ADE-47C4-AEA7-0E288A508B10}" type="presParOf" srcId="{3D44882C-2FC3-4D51-9C0A-5BC6E02562B3}" destId="{439BD0D3-CCE4-41BB-9099-9768FC70676D}" srcOrd="3" destOrd="0" presId="urn:microsoft.com/office/officeart/2008/layout/LinedList"/>
    <dgm:cxn modelId="{72004E8A-D51F-4404-A1BD-0B3AC1E5689E}" type="presParOf" srcId="{439BD0D3-CCE4-41BB-9099-9768FC70676D}" destId="{25F5576D-DB58-473C-A9D8-4C1F281760C9}" srcOrd="0" destOrd="0" presId="urn:microsoft.com/office/officeart/2008/layout/LinedList"/>
    <dgm:cxn modelId="{AF1BCD31-3A58-40E3-A578-16901EB8A35F}" type="presParOf" srcId="{439BD0D3-CCE4-41BB-9099-9768FC70676D}" destId="{DD6F9A57-318F-4994-952A-F628CB97329D}" srcOrd="1" destOrd="0" presId="urn:microsoft.com/office/officeart/2008/layout/LinedList"/>
    <dgm:cxn modelId="{AD919E37-6F8F-4B34-806A-2417449FFEE6}" type="presParOf" srcId="{3D44882C-2FC3-4D51-9C0A-5BC6E02562B3}" destId="{DCC983EF-80B8-49C3-97CF-84F191D2BF5E}" srcOrd="4" destOrd="0" presId="urn:microsoft.com/office/officeart/2008/layout/LinedList"/>
    <dgm:cxn modelId="{3A14869F-5B6E-4BCC-8D8D-4ACAC96A74D5}" type="presParOf" srcId="{3D44882C-2FC3-4D51-9C0A-5BC6E02562B3}" destId="{565F8DAF-8416-4762-A5E1-0B63464783C8}" srcOrd="5" destOrd="0" presId="urn:microsoft.com/office/officeart/2008/layout/LinedList"/>
    <dgm:cxn modelId="{3663434C-8F21-4178-B347-C8F3128C0799}" type="presParOf" srcId="{565F8DAF-8416-4762-A5E1-0B63464783C8}" destId="{F35422DF-17DF-4C7E-BDD4-14B605A5A68F}" srcOrd="0" destOrd="0" presId="urn:microsoft.com/office/officeart/2008/layout/LinedList"/>
    <dgm:cxn modelId="{46E717DE-DC9A-4EAE-AB1E-B045B09AA1FD}" type="presParOf" srcId="{565F8DAF-8416-4762-A5E1-0B63464783C8}" destId="{6C6CBDC3-4193-4DAD-B1C2-1BE2EB9AE9EA}" srcOrd="1" destOrd="0" presId="urn:microsoft.com/office/officeart/2008/layout/LinedList"/>
    <dgm:cxn modelId="{50AF666E-4CB9-4CB9-B66E-DC591041D1B6}" type="presParOf" srcId="{3D44882C-2FC3-4D51-9C0A-5BC6E02562B3}" destId="{7CECCB9B-3184-4B71-9034-955B53B851C8}" srcOrd="6" destOrd="0" presId="urn:microsoft.com/office/officeart/2008/layout/LinedList"/>
    <dgm:cxn modelId="{250E810D-D4F7-46C7-8578-F85E4D577C10}" type="presParOf" srcId="{3D44882C-2FC3-4D51-9C0A-5BC6E02562B3}" destId="{A6B62629-668A-4C00-899A-D5B265E46EA2}" srcOrd="7" destOrd="0" presId="urn:microsoft.com/office/officeart/2008/layout/LinedList"/>
    <dgm:cxn modelId="{111E33DC-A82A-425D-97EB-0ED0D79EE209}" type="presParOf" srcId="{A6B62629-668A-4C00-899A-D5B265E46EA2}" destId="{24D050FD-9829-4A64-A47B-1F32368CDA59}" srcOrd="0" destOrd="0" presId="urn:microsoft.com/office/officeart/2008/layout/LinedList"/>
    <dgm:cxn modelId="{51FC1E9E-41AF-4D21-84FE-D32FBB5ED800}" type="presParOf" srcId="{A6B62629-668A-4C00-899A-D5B265E46EA2}" destId="{C23DC538-F95E-4448-807A-14DCAF1A7E26}" srcOrd="1" destOrd="0" presId="urn:microsoft.com/office/officeart/2008/layout/LinedList"/>
    <dgm:cxn modelId="{3D50780C-B4D5-4C53-BE32-7D88590B3D7E}" type="presParOf" srcId="{3D44882C-2FC3-4D51-9C0A-5BC6E02562B3}" destId="{A0FBE097-9B05-484F-8FE9-B07692820CE0}" srcOrd="8" destOrd="0" presId="urn:microsoft.com/office/officeart/2008/layout/LinedList"/>
    <dgm:cxn modelId="{AE0F28E3-BFF9-47CA-BBE2-0519FE67FA69}" type="presParOf" srcId="{3D44882C-2FC3-4D51-9C0A-5BC6E02562B3}" destId="{AE939134-BEFA-4A0B-AC21-F81B78AE9D14}" srcOrd="9" destOrd="0" presId="urn:microsoft.com/office/officeart/2008/layout/LinedList"/>
    <dgm:cxn modelId="{F5F39424-5474-48FC-A65F-FCBB48E1C3EC}" type="presParOf" srcId="{AE939134-BEFA-4A0B-AC21-F81B78AE9D14}" destId="{AA573280-7750-4A04-8268-F4ECDEA5B8DE}" srcOrd="0" destOrd="0" presId="urn:microsoft.com/office/officeart/2008/layout/LinedList"/>
    <dgm:cxn modelId="{1032643A-5719-4555-A00F-F42B3E91A65F}" type="presParOf" srcId="{AE939134-BEFA-4A0B-AC21-F81B78AE9D14}" destId="{A54FCA64-9BF4-4A09-81B5-E9841CB862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5F9E7-81F6-4EC1-BAB7-65937E968DCF}">
      <dsp:nvSpPr>
        <dsp:cNvPr id="0" name=""/>
        <dsp:cNvSpPr/>
      </dsp:nvSpPr>
      <dsp:spPr>
        <a:xfrm>
          <a:off x="3730481" y="235379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Karbantartás, javítás</a:t>
          </a:r>
        </a:p>
      </dsp:txBody>
      <dsp:txXfrm>
        <a:off x="4329647" y="3051903"/>
        <a:ext cx="1781934" cy="1531918"/>
      </dsp:txXfrm>
    </dsp:sp>
    <dsp:sp modelId="{A0B1A20C-7B8A-4DD6-AD5E-266DCB9E2C1E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 err="1"/>
            <a:t>Fenntartha</a:t>
          </a:r>
          <a:r>
            <a:rPr lang="hu-HU" sz="2400" kern="1200" dirty="0"/>
            <a:t>-tóság</a:t>
          </a:r>
        </a:p>
      </dsp:txBody>
      <dsp:txXfrm>
        <a:off x="2604759" y="2282937"/>
        <a:ext cx="1076134" cy="1069538"/>
      </dsp:txXfrm>
    </dsp:sp>
    <dsp:sp modelId="{8AEC9F4B-CCAF-44FC-8C51-83F59DC2875D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Meg-osztás</a:t>
          </a:r>
          <a:endParaRPr lang="hu-HU" sz="1200" kern="1200" dirty="0"/>
        </a:p>
      </dsp:txBody>
      <dsp:txXfrm rot="-20700000">
        <a:off x="3738879" y="704426"/>
        <a:ext cx="1192106" cy="1192106"/>
      </dsp:txXfrm>
    </dsp:sp>
    <dsp:sp modelId="{2096BE43-E83B-4529-8872-1AAC1D261F24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8479F5-A261-41C8-B5C9-3ECF1581F13D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224EC8-0D69-4E70-A1ED-3247EEECCBEC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noFill/>
        <a:ln>
          <a:noFill/>
        </a:ln>
        <a:effectLst>
          <a:softEdge rad="12700"/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DB099-F5AD-424E-9B31-EA29E05EDFEC}">
      <dsp:nvSpPr>
        <dsp:cNvPr id="0" name=""/>
        <dsp:cNvSpPr/>
      </dsp:nvSpPr>
      <dsp:spPr>
        <a:xfrm>
          <a:off x="0" y="0"/>
          <a:ext cx="657225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56241-AC51-4081-84C5-C44850166C89}">
      <dsp:nvSpPr>
        <dsp:cNvPr id="0" name=""/>
        <dsp:cNvSpPr/>
      </dsp:nvSpPr>
      <dsp:spPr>
        <a:xfrm>
          <a:off x="0" y="0"/>
          <a:ext cx="6572250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Termék mint szolgáltatás</a:t>
          </a:r>
        </a:p>
      </dsp:txBody>
      <dsp:txXfrm>
        <a:off x="0" y="0"/>
        <a:ext cx="6572250" cy="1397000"/>
      </dsp:txXfrm>
    </dsp:sp>
    <dsp:sp modelId="{720B1F43-E5DF-45D0-9DE9-B5D72BE088D2}">
      <dsp:nvSpPr>
        <dsp:cNvPr id="0" name=""/>
        <dsp:cNvSpPr/>
      </dsp:nvSpPr>
      <dsp:spPr>
        <a:xfrm>
          <a:off x="0" y="1397000"/>
          <a:ext cx="657225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50816-2643-4B98-9B27-091CEF081F18}">
      <dsp:nvSpPr>
        <dsp:cNvPr id="0" name=""/>
        <dsp:cNvSpPr/>
      </dsp:nvSpPr>
      <dsp:spPr>
        <a:xfrm>
          <a:off x="0" y="1397000"/>
          <a:ext cx="6572250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Termék élettartamának meghosszabbítása</a:t>
          </a:r>
        </a:p>
      </dsp:txBody>
      <dsp:txXfrm>
        <a:off x="0" y="1397000"/>
        <a:ext cx="6572250" cy="1397000"/>
      </dsp:txXfrm>
    </dsp:sp>
    <dsp:sp modelId="{C53F0FE2-8122-47FB-943A-0BEC679A3CA5}">
      <dsp:nvSpPr>
        <dsp:cNvPr id="0" name=""/>
        <dsp:cNvSpPr/>
      </dsp:nvSpPr>
      <dsp:spPr>
        <a:xfrm>
          <a:off x="0" y="2794000"/>
          <a:ext cx="657225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256F4-5874-4658-8C7E-266371B21F8F}">
      <dsp:nvSpPr>
        <dsp:cNvPr id="0" name=""/>
        <dsp:cNvSpPr/>
      </dsp:nvSpPr>
      <dsp:spPr>
        <a:xfrm>
          <a:off x="0" y="2794000"/>
          <a:ext cx="6572250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Megosztási platformok</a:t>
          </a:r>
        </a:p>
      </dsp:txBody>
      <dsp:txXfrm>
        <a:off x="0" y="2794000"/>
        <a:ext cx="6572250" cy="1397000"/>
      </dsp:txXfrm>
    </dsp:sp>
    <dsp:sp modelId="{AA0E1DDA-767C-4E0D-B888-79FD9E73C1A7}">
      <dsp:nvSpPr>
        <dsp:cNvPr id="0" name=""/>
        <dsp:cNvSpPr/>
      </dsp:nvSpPr>
      <dsp:spPr>
        <a:xfrm>
          <a:off x="0" y="4191000"/>
          <a:ext cx="657225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86A55-CA58-4856-81C3-D21A074777E1}">
      <dsp:nvSpPr>
        <dsp:cNvPr id="0" name=""/>
        <dsp:cNvSpPr/>
      </dsp:nvSpPr>
      <dsp:spPr>
        <a:xfrm>
          <a:off x="0" y="4191000"/>
          <a:ext cx="6572250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Erőforrás-visszanyerés</a:t>
          </a:r>
        </a:p>
      </dsp:txBody>
      <dsp:txXfrm>
        <a:off x="0" y="4191000"/>
        <a:ext cx="6572250" cy="1397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6FFAE-A00E-4C11-8029-9B13B54D1B54}">
      <dsp:nvSpPr>
        <dsp:cNvPr id="0" name=""/>
        <dsp:cNvSpPr/>
      </dsp:nvSpPr>
      <dsp:spPr>
        <a:xfrm>
          <a:off x="0" y="494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C69F6-30C0-4A31-8963-8EFFBE83CF4F}">
      <dsp:nvSpPr>
        <dsp:cNvPr id="0" name=""/>
        <dsp:cNvSpPr/>
      </dsp:nvSpPr>
      <dsp:spPr>
        <a:xfrm>
          <a:off x="0" y="494"/>
          <a:ext cx="10058399" cy="81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800" kern="1200" dirty="0"/>
            <a:t>Bontási törmelék újra felhasználása</a:t>
          </a:r>
        </a:p>
      </dsp:txBody>
      <dsp:txXfrm>
        <a:off x="0" y="494"/>
        <a:ext cx="10058399" cy="810062"/>
      </dsp:txXfrm>
    </dsp:sp>
    <dsp:sp modelId="{0BAB01CF-ED70-4FD9-BB14-183F2043DDC3}">
      <dsp:nvSpPr>
        <dsp:cNvPr id="0" name=""/>
        <dsp:cNvSpPr/>
      </dsp:nvSpPr>
      <dsp:spPr>
        <a:xfrm>
          <a:off x="0" y="810556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16769-4ADA-444E-A7B7-CDD2EFF18B80}">
      <dsp:nvSpPr>
        <dsp:cNvPr id="0" name=""/>
        <dsp:cNvSpPr/>
      </dsp:nvSpPr>
      <dsp:spPr>
        <a:xfrm>
          <a:off x="0" y="810556"/>
          <a:ext cx="10058399" cy="81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800" kern="1200" dirty="0"/>
            <a:t>Okos tervezés</a:t>
          </a:r>
        </a:p>
      </dsp:txBody>
      <dsp:txXfrm>
        <a:off x="0" y="810556"/>
        <a:ext cx="10058399" cy="810062"/>
      </dsp:txXfrm>
    </dsp:sp>
    <dsp:sp modelId="{F897A8D5-E83C-4697-B3E1-09566B395237}">
      <dsp:nvSpPr>
        <dsp:cNvPr id="0" name=""/>
        <dsp:cNvSpPr/>
      </dsp:nvSpPr>
      <dsp:spPr>
        <a:xfrm>
          <a:off x="0" y="162061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431F5-63DB-4EDC-AFC1-817CD438FF57}">
      <dsp:nvSpPr>
        <dsp:cNvPr id="0" name=""/>
        <dsp:cNvSpPr/>
      </dsp:nvSpPr>
      <dsp:spPr>
        <a:xfrm>
          <a:off x="0" y="1620618"/>
          <a:ext cx="10058399" cy="81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800" kern="1200" dirty="0"/>
            <a:t>Épületek minősítése</a:t>
          </a:r>
        </a:p>
      </dsp:txBody>
      <dsp:txXfrm>
        <a:off x="0" y="1620618"/>
        <a:ext cx="10058399" cy="810062"/>
      </dsp:txXfrm>
    </dsp:sp>
    <dsp:sp modelId="{3D49A82D-3309-42A0-A516-A2E0ECC81AD4}">
      <dsp:nvSpPr>
        <dsp:cNvPr id="0" name=""/>
        <dsp:cNvSpPr/>
      </dsp:nvSpPr>
      <dsp:spPr>
        <a:xfrm>
          <a:off x="0" y="2430681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7A3C7-BA2B-489C-B91A-9E14639A7B9E}">
      <dsp:nvSpPr>
        <dsp:cNvPr id="0" name=""/>
        <dsp:cNvSpPr/>
      </dsp:nvSpPr>
      <dsp:spPr>
        <a:xfrm>
          <a:off x="0" y="2430681"/>
          <a:ext cx="10058399" cy="81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800" kern="1200" dirty="0"/>
            <a:t>Rekonstrukció</a:t>
          </a:r>
        </a:p>
      </dsp:txBody>
      <dsp:txXfrm>
        <a:off x="0" y="2430681"/>
        <a:ext cx="10058399" cy="810062"/>
      </dsp:txXfrm>
    </dsp:sp>
    <dsp:sp modelId="{F8FD6DBE-04C9-496C-859C-DE16C345220C}">
      <dsp:nvSpPr>
        <dsp:cNvPr id="0" name=""/>
        <dsp:cNvSpPr/>
      </dsp:nvSpPr>
      <dsp:spPr>
        <a:xfrm>
          <a:off x="0" y="3240743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71C7E-94B3-445D-AE70-80527D5A65B7}">
      <dsp:nvSpPr>
        <dsp:cNvPr id="0" name=""/>
        <dsp:cNvSpPr/>
      </dsp:nvSpPr>
      <dsp:spPr>
        <a:xfrm>
          <a:off x="0" y="3240743"/>
          <a:ext cx="10058399" cy="81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800" kern="1200" dirty="0"/>
            <a:t>Betongyártás</a:t>
          </a:r>
        </a:p>
      </dsp:txBody>
      <dsp:txXfrm>
        <a:off x="0" y="3240743"/>
        <a:ext cx="10058399" cy="810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525FA-2263-4E08-B0CB-871ED84116D5}">
      <dsp:nvSpPr>
        <dsp:cNvPr id="0" name=""/>
        <dsp:cNvSpPr/>
      </dsp:nvSpPr>
      <dsp:spPr>
        <a:xfrm>
          <a:off x="0" y="682"/>
          <a:ext cx="657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FDC31-51A5-4F50-B285-994F36DF66EB}">
      <dsp:nvSpPr>
        <dsp:cNvPr id="0" name=""/>
        <dsp:cNvSpPr/>
      </dsp:nvSpPr>
      <dsp:spPr>
        <a:xfrm>
          <a:off x="0" y="682"/>
          <a:ext cx="6572250" cy="111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Digitális terepi felmérések</a:t>
          </a:r>
        </a:p>
      </dsp:txBody>
      <dsp:txXfrm>
        <a:off x="0" y="682"/>
        <a:ext cx="6572250" cy="1117327"/>
      </dsp:txXfrm>
    </dsp:sp>
    <dsp:sp modelId="{6019C6DC-933A-43BD-B052-99154A08C8E2}">
      <dsp:nvSpPr>
        <dsp:cNvPr id="0" name=""/>
        <dsp:cNvSpPr/>
      </dsp:nvSpPr>
      <dsp:spPr>
        <a:xfrm>
          <a:off x="0" y="1118009"/>
          <a:ext cx="657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5576D-DB58-473C-A9D8-4C1F281760C9}">
      <dsp:nvSpPr>
        <dsp:cNvPr id="0" name=""/>
        <dsp:cNvSpPr/>
      </dsp:nvSpPr>
      <dsp:spPr>
        <a:xfrm>
          <a:off x="0" y="1118009"/>
          <a:ext cx="6572250" cy="111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Optimalizált tervezés	</a:t>
          </a:r>
        </a:p>
      </dsp:txBody>
      <dsp:txXfrm>
        <a:off x="0" y="1118009"/>
        <a:ext cx="6572250" cy="1117327"/>
      </dsp:txXfrm>
    </dsp:sp>
    <dsp:sp modelId="{DCC983EF-80B8-49C3-97CF-84F191D2BF5E}">
      <dsp:nvSpPr>
        <dsp:cNvPr id="0" name=""/>
        <dsp:cNvSpPr/>
      </dsp:nvSpPr>
      <dsp:spPr>
        <a:xfrm>
          <a:off x="0" y="2235336"/>
          <a:ext cx="657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422DF-17DF-4C7E-BDD4-14B605A5A68F}">
      <dsp:nvSpPr>
        <dsp:cNvPr id="0" name=""/>
        <dsp:cNvSpPr/>
      </dsp:nvSpPr>
      <dsp:spPr>
        <a:xfrm>
          <a:off x="0" y="2235336"/>
          <a:ext cx="6572250" cy="111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Optimalizált terepi logisztika</a:t>
          </a:r>
        </a:p>
      </dsp:txBody>
      <dsp:txXfrm>
        <a:off x="0" y="2235336"/>
        <a:ext cx="6572250" cy="1117327"/>
      </dsp:txXfrm>
    </dsp:sp>
    <dsp:sp modelId="{7CECCB9B-3184-4B71-9034-955B53B851C8}">
      <dsp:nvSpPr>
        <dsp:cNvPr id="0" name=""/>
        <dsp:cNvSpPr/>
      </dsp:nvSpPr>
      <dsp:spPr>
        <a:xfrm>
          <a:off x="0" y="3352663"/>
          <a:ext cx="657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050FD-9829-4A64-A47B-1F32368CDA59}">
      <dsp:nvSpPr>
        <dsp:cNvPr id="0" name=""/>
        <dsp:cNvSpPr/>
      </dsp:nvSpPr>
      <dsp:spPr>
        <a:xfrm>
          <a:off x="0" y="3352663"/>
          <a:ext cx="6572250" cy="111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Digitálisan vezérelt beépítő gépláncok</a:t>
          </a:r>
        </a:p>
      </dsp:txBody>
      <dsp:txXfrm>
        <a:off x="0" y="3352663"/>
        <a:ext cx="6572250" cy="1117327"/>
      </dsp:txXfrm>
    </dsp:sp>
    <dsp:sp modelId="{A0FBE097-9B05-484F-8FE9-B07692820CE0}">
      <dsp:nvSpPr>
        <dsp:cNvPr id="0" name=""/>
        <dsp:cNvSpPr/>
      </dsp:nvSpPr>
      <dsp:spPr>
        <a:xfrm>
          <a:off x="0" y="4469990"/>
          <a:ext cx="657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73280-7750-4A04-8268-F4ECDEA5B8DE}">
      <dsp:nvSpPr>
        <dsp:cNvPr id="0" name=""/>
        <dsp:cNvSpPr/>
      </dsp:nvSpPr>
      <dsp:spPr>
        <a:xfrm>
          <a:off x="0" y="4469990"/>
          <a:ext cx="6572250" cy="111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/>
            <a:t>Energia management</a:t>
          </a:r>
        </a:p>
      </dsp:txBody>
      <dsp:txXfrm>
        <a:off x="0" y="4469990"/>
        <a:ext cx="6572250" cy="1117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605E0-9590-42A7-B3A6-A76ECB555AAF}" type="datetimeFigureOut">
              <a:rPr lang="hu-HU" smtClean="0"/>
              <a:t>2021.09.13.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494B6-1C72-43BF-9898-6BF5AE8C85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60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494B6-1C72-43BF-9898-6BF5AE8C853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521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/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Wattway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napelemes útburkolat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globális energiaátállás részeként sokan a napelemes energiatermelést tartják az egyik legfontosabb megújuló energiaforrásnak. Hátránya azonban, hogy hatalmas, napsütésnek kitett felületeket igényel. A fent felvázolt probléma különösen aktuális a sűrűn lakott területeken, illetve az olyan országokban, ahol túlsúlyban van a mezőgazdaság: a tetőfelületek önmagukban nem elegendők a szükséges energia előállításához, a napelemparkok viszont – bár kétségtelenül hatékonyak – nagy területeket foglalnak el, ami szintén problémákat vet fel (termőterületek és természetes élőhelyek csökkenése, tájképi megfontolások). Innovatív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Wattway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technológiájával a Colas jelentős méretű felületet tesz elérhetővé a napenergia előállításához anélkül, hogy mindez érintené a földterületek egyéb jellegű felhasználását.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új technológiát 2015 októberében, a párizsi klímakonferencián mutatták be a nagyközönségnek, ahol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Wattway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is nyerte a Zöld Megoldások Díjat. Az erőforrás-hatékonysági és klímaügyi szakemberekből álló zsűri a „hatáscsökkentés” kategóriában ítélte oda a nagyvállalatoknak adható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Coup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Cœur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elismerést.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Wattway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szabadalmaztatott francia innováció, mely a Colas és az INES öt évig tartó kutatásának gyümölcse, egyben a világ legelső napelemes útburkolati megoldása, amely tiszta és megújuló módon állít elő energiát, mialatt biztonságos felületet biztosít a közúti forgalom számára. A technológia bemutatása óta világszerte mintegy 40 tesztprojekt bizonyította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Wattway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tartósságát. A különböző léptékű projekteket az egyes használati módok kipróbálása érdekében valósították meg: ezek közé tartozik a közvilágítás és az utcabútorok ellátása energiával (Franciaországban és az Egyesült Királyságban), az elektromos járműtöltő állomások kiszolgálása, áramtermelés épületek számára Franciaországban,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Reunion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szigetén, Kanadában, az Egyesült Államokban, Japánban és Luxemburgban, egyes országokban (pl. Hollandiában) pedig a rendszer a helyi villamos hálózatba is visszatáplál. A sokféle valós körülmény között elvégzett üzempróbák további fejlesztésekhez vezettek teljesítmény és alkalmazhatóság terén. A szélesebb körű piaci bevezetést megelőző lépésként a Colas 2019-ben megindította a „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Wattway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csomag” forgalmazását.</a:t>
            </a:r>
          </a:p>
          <a:p>
            <a:pPr lvl="4"/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Flowell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dinamikus útburkolati jelrendszer az okos, moduláris utak érdekében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Flowell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2017-ben született meg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Wattway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technológia sikerére építve. A dinamikus, skálázható és moduláris jelrendszer célja a városi terek optimális kihasználása, a forgalom folyamatosságának elősegítése, a biztonság szavatolása, illetve a különféle közlekedési módok összebékítése.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Flowell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lehetővé teszi a közösen használt útfelületek hatékonyabb forgalomszervezését, mely a dinamikusan vezérelhető, LED-es technológiájú burkolati jeleknek köszönhető. A meglévő utakra telepíthető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Flowell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nagyfokú rugalmasságot biztosít, így valós időben igazítja az infrastruktúrát a városi vagy vidéki közösségek igényeihez. Azáltal, hogy más-más időszakokban más-más felhasználókat helyez előtérbe,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Flowell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növeli a meglévő útszakaszok kihasználtságát.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Segítségével például kiemelhetők környezetükből a kerékpárutak keresztező szakaszai, a napközben rakodáshoz fenntartott parkolóhelyek éjszakára hagyományos parkolókká válhatnak, rövidtávú parkolóhelyek alakíthatók ki az iskolák környékén, a kijelölt gyalogátkelőhelyek láthatósága pedig növelhető a LED-ek révén. A technológia valós körülmények közti kipróbálása érdekében számos teszthelyszín kialakítása történt meg. A cél, hogy a közösségek és felhasználók tapasztalataira alapozva végbe mehessen a rendszer finomhangolása és integrációja a városi környezetekbe. A francia Riviérán található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Mandelieu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-la-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Napoule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településen például egy korábban veszélyesnek tartott kereszteződésben történt meg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Flowell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telepítése. Ezt megelőzően a szakemberek tanulmányozták a járművezetők viselkedését, majd a kiépítést követően mérésekre került sor. A megfigyelt változás jelentős mértékűnek mondható: a sofőrök körültekintőbben közlekedtek, jobban odafigyeltek a kockázatokra, így a kereszteződés jóval biztonságosabb lett a gyalogosok számára.</a:t>
            </a:r>
          </a:p>
          <a:p>
            <a:pPr lvl="4"/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ANAIS: preventív közúti infrastruktúra-üzemeltetés és közlekedésbiztonság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ANAIS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Acquérir-Numériser-Analyser-Informer-Sécuriser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vagyis Adatgyűjtés-Digitalizáció-Analízis-Tájékoztatás-Biztosítás) a nagyobb területi egységek (amilyenek például a megyék Franciaországban vagy az Egyesült Államokban, illetve a kantonok Svájcban) figyelmére számot tartó,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testreszabható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megoldás, mely lehetővé teszi az általuk kezelt úthálózattal kapcsolatos karbantartási igények előrejelzését és az infrastruktúrához kötődő költségek optimalizálását. Az úthálózatokra vonatkozó preventív elemzési eljárásokra (ilyenek például a SURE és az ISRI) épülő ANAIS a folyamatot a digitális térbe emeli. Innovatív eszközként hatékonyan támogatja az infrastruktúra kezelését érintő döntéshozatali folyamatokat. A balesetközeli helyzetekhez fűződő adatok összegyűjtése lehetővé teszi a beavatkozást igénylő útszakaszok helyének meghatározását, míg a folyamatos elemzéssel mérhető a munkák kihatása a közúti közlekedés biztonságára. A szolgáltatás hamarosan elérhető lesz az úthálózat preventív szemléletű kezeléséhez Franciaország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Eure-et-Loir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megyéjében.</a:t>
            </a:r>
          </a:p>
          <a:p>
            <a:pPr lvl="4"/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Moov’hub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piactér mobilitási szolgáltatásokhoz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Colas csoport technológiai campusán (CST) jelenleg is fejlesztés alatt álló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Moov’hub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olyan integrált, mobilitási szolgáltatásokhoz kapcsolódó digitális megoldás, mely többféle igényt fed le a városi parkolóhelyek dinamikus kezelésétől a forgalom folyamatosabbá tételéig. A Párizs-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Saclay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fejlesztési hatóság is részt vesz az innovatív szolgáltatás bevezetésének előkészítésében, mely a mobilitáshoz kapcsolódó koncepciók és a digitális technológiák elegye.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Moov’hub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lelke egy okostelefonos applikáció, melynek köszönhetően a felhasználók valós időben tájékozódhatnak a közterületi- vagy magánparkolók rendelkezésre állásáról, illetve a kapcsolódó szolgáltatásokról (pl. parkolási díjak, parkolási időszakok, elektromos járműtöltők). Emellett az applikáció el is navigálja a felhasználót az igényeinek megfelelő parkolóhelyig, dugó esetén pedig alternatív közlekedési módokat javasol – sőt, a felsorolt szolgáltatásokért fizetni is lehet az alkalmazáson keresztül.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Moov’hub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elsősorban az önkormányzatok figyelmét keltheti fel a közterület-használat szabályozására szolgáló eszközként, mellyel optimalizálható a szabad parkolóhelyek és a forgalom kezelése városi környezetben.</a:t>
            </a:r>
          </a:p>
          <a:p>
            <a:pPr lvl="4"/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Qievo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nagy kiterjedésű, városi munkaterületek kezelése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nagyvárosi környezetben egyre gyakrabban felbukkanó munkaterületek (pl. a közlekedési infrastruktúra építéséhez kapcsolódóan) jelentős hatással vannak a közlekedésre és az emberek életminőségére. Azonban a digitális technológiák hathatós megoldást kínálhatnak a zsúfoltság csökkentésére a munkaterületek környezetében, és a hasonló munkaterületek lakosok általi elfogadottságán is javíthatnak.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Qievo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képében a Colas olyan átfogó és dinamikus eszközt kínál, mely a felhasználókat valós időben tájékoztatja a munkaterületek környezetében tapasztalható forgalmi helyzetről. A különleges felhasználói felülettel rendelkező digitális eszköz kettős célt szolgál: a munkaterületeken keresztülhaladó forgalom áramlásának optimalizálását, valamint a helyi lakosokat és a felhasználókat zavaró hatások csökkentését. Utóbbi célból a tehergépkocsikat is úgy irányítja, hogy elkerülhetők legyenek a forgalmi dugók.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Qievo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Réguly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márkanév alatt) jelenleg is használatban áll Lyon Part-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Dieu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városrészében, ahol a következő öt év folyamán mintegy 50 építőipari projekt veszi majd kezdetét. A sűrűn lakott Part-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Dieu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negyed Franciaország egyik legfontosabb vasúti csomópontját veszi körül, ahol a közeljövőben kezdődő munkák elsősorban az életminőség javítását célozzák. A szolgáltatás 2020-ban 25 munkaterületet érintett, használatának köszönhetően pedig körülbelül 30 tonnával kevesebb szén-dioxid került a légkörbe.</a:t>
            </a:r>
          </a:p>
          <a:p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National de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l’Énergie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Solaire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(Francia Nemzeti Napenergia Intézet)</a:t>
            </a:r>
          </a:p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PMS, BMS: gondolom ehhez nem kell  neked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imput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hu-HU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494B6-1C72-43BF-9898-6BF5AE8C853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799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494B6-1C72-43BF-9898-6BF5AE8C853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4789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494B6-1C72-43BF-9898-6BF5AE8C853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437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494B6-1C72-43BF-9898-6BF5AE8C853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733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494B6-1C72-43BF-9898-6BF5AE8C853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XXI. század fogyasztói társadalmának egyik legnagyobb kihívása, hogy miközben folyamatosan kitermeli a Föld erőforrásait,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megoldást találjon az általa termelt hulladék problémájára. Emiatt társadalmunk közös célja a hulladékmentes világ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elérése. Becslések szerint a termékgyártás során felhasznált anyagok csupán egy százaléka marad „használatban” 6 hónappal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értékesítés után, és szinte követhetetlen mi történik a többi 99 százalékkal. A nagyvállalatok egyre nagyobb hányada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tekinti stratégiai célként, hogy az általuk felhasznált anyagok folyamatosan használatban maradjanak. Ez a koncepció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tulajdonképpen a körforgásos gazdaság, amely a fenntarthatóságot kereső új fogyasztók, az egyre kritikusabban csökkenő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nyersanyagkészletek, és a negyedik ipari forradalom részeként áttöréseket hozó új technológiai megoldásoknak köszönhetően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vált a nagyvállalati stratégiák hangsúlyos elemévé.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 a rendszer jóval túlmutat a fenntartható fejlődésen, a körforgásos gazdaság egy olyan modell, amelyben nincsenek hulladékok,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 amelyben a ma termékei egyben a jövő alapanyagai. A mai fogyasztói társadalmakra épülő rendszer jellemzően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lineáris, amikor a terméket legyártjuk, felhasználjuk majd kidobjuk. A szelektív hulladékgyűjtés, az energiaintenzív iparágak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fosszilis tüzelőanyagának helyettesítése alternatív – jellemzően hulladékból származó – tüzelőanyagokkal, más iparágak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folyamataiban keletkezett „hulladék” felhasználása nyers- és kiegészítő anyagokként mind fontos mérföldkövek a hulladékhoz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való viszonyunkban, de önmagukban nem jelentenek megoldást. Olyan szemléletre, hosszú távú gondolkodásra van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szükség, amelynek során már a tervezési folyamatban tudjuk azt, mi lesz a gyártás során keletkezett melléktermékekből,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hulladékokból, illetve magából a termékből miután a felhasználó megválik tőle.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494B6-1C72-43BF-9898-6BF5AE8C853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48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termékeknek van egy életciklusuk, mely az első ipari forradalom során vált lineárissá, azaz az ipar a nyersanyagokat kitermelte,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termékeket állított elő, majd ezek használatba kerültek, végül pedig megszabadultunk tőlük. Az erőforrások szűkössége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(az ezzel együtt járó költségnövekedés), a technológia fejlődése, az új generációk felelős gondolkodása magával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hozta a XX. század végére a fenntarthatóság elvét: „A fenntartható fejlődés olyan fejlődési folyamat, amely kielégíti a jelen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szükségleteit anélkül, hogy csökkentené a jövendő generációk képességét, hogy kielégítsék a saját szükségleteiket” (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Brundland</a:t>
            </a:r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ENSZ, 1987). A fenntarthatóság jegyében három területnek kell szimbiózisban léteznie, amelyek a 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gazdaság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társadalom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 a </a:t>
            </a:r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természeti környezet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Fő cél ezen három terület olyan fejlődése, amely egymást erősíti és nem egymás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rovására valósul meg. A vállalati társadalmi felelősségvállalás (CSR) egyben a fenntarthatóság vállalati megnyilvánulásának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formájává vált, amely biztosítja a gazdasági érdekek érvényesülését a negatív környezeti és társadalmi hatások csökkentése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mellett.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körforgásos szemlélet ezt kiterjeszti a termékek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újrahasználásával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újragyártásával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vagy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újrahasznosításával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XXI. század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egyre gyorsuló technológiai fejlődése hatékonyabbá teszi a gazdasági folyamatokat, olyan megoldásokat tesz lehetővé,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amelyek során a hulladék visszakerül az értékteremtési folyamatokba.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494B6-1C72-43BF-9898-6BF5AE8C853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244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2.1. Fenntarthatóság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Már a tervezés során olyan alapanyagok, funkciók kerülnek kiválasztásra, amelyek a termék teljes életciklusára minimalizálják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annak környezeti lábnyomát. Olyan termékeket terveznek, amelyek időállók (lassan forognak, hosszú ideig használatban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vannak), moduláris felépítésűek (egyes elemeik könnyen elérhetőek, cserélhetőek) és olyan alapanyagokat választanak,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amelyek fenntarthatók, újrahasznosíthatók, lebomlók.</a:t>
            </a: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2.2. Megosztás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sharing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economy-ra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építő vállalatok (pl.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Airbnb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elsősorban az informatikai fejlődésnek és az emberi igények (pl. tulajdonlás)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változásának köszönhetően futottak fel. A legnagyobb áttörést az önvezető autók térnyerésétől várják a szakértők,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amelynek során nem kell autót fenntartanunk (és parkolót, garázst…), hanem házhoz rendelünk, ha szükségünk van rá, és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végeztünk elküldjük. A megosztás révén kevesebb termékre van szükség, ezáltal is csökken a hulladék mennyisége.</a:t>
            </a: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2.3. Karbantartás, javítás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ipar 4.0 olyan eszközöket (pl. szenzorok, informatikai megoldások) bocsát ki, amelyeket alkalmazva a termék használati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értéke hosszabb távon fenntartható. A karbantartás tudatosan felépített tevékenység, amely megelőzi a meghibásodásokat,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míg a javítás visszaállítja a termék használati értékét. Ezen eladás utáni szolgáltatások az egyszeri eladás forgalmának akár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háromszorosát is elérhetik, nem beszélve a márkahűségből adódó előnyökről.</a:t>
            </a: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2.4. Felújítás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Hasonlóan a javításhoz, cél a használati érték visszaállítása, de ebben az esetben sokkal nagyobb mértékű a beavatkozás,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hogy az eredeti használati értéket visszanyerje a termék. Az eredeti funkciók megtartása mellett egy esztétikai felújítás újszerű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állapotot eredményez, ugyanakkor egy energetikai felújítás nagyban növeli a használati értéket, csökkentheti a környezeti</a:t>
            </a:r>
          </a:p>
          <a:p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terheket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2.5. </a:t>
            </a:r>
            <a:r>
              <a:rPr lang="hu-HU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Újragyártás</a:t>
            </a:r>
            <a:endParaRPr lang="hu-HU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Minimális erőforrás felhasználásával cél az eredeti használati szint visszaállítása vagy új termék létrehozása. Ennek során a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terméket elemeire bontják, javítják vagy kicserélik, majd összeszerelik, így csökkentve a hulladék kibocsátást,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nyersanyagés</a:t>
            </a:r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energiaigényt.</a:t>
            </a: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2.6. Újrahasznosítás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újrahasznosítás többet jelent, mint a szelektív hulladékgyűjtés, és két formáját különböztetjük meg: értéknövelő újrahasznosítás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esetén úgy hozunk létre teljesen más terméket, hogy az anyagot nem bontjuk elemeire, míg értékcsökkentő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újrahasznosítás esetén az anyagot lebontjuk és más minőségében használjuk tovább.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Újrahasznosítás a gyártási folyamat során: a gyártási folyamat során keletkező melléktermékeket hasznosítjuk vagy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újrahasznosítjuk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2.7. </a:t>
            </a:r>
            <a:r>
              <a:rPr lang="hu-HU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Újrafelhasználás</a:t>
            </a:r>
            <a:endParaRPr lang="hu-HU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egy termék már nem bír a tulajdonosa számára használati értékkel, eladhatja vagy elajándékozhatja. Az ipar 4.0 adta lehetőségeket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kihasználva a hagyományos csatornák (pl. karitatív szervezetek gyűjtőpontjai) mellett olyan online platformok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alakultak, amelyek az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újrafelhasználást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nagymértékben leegyszerűsítették, kényelmessé tették.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494B6-1C72-43BF-9898-6BF5AE8C853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0435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TERMÉK MINT SZOLGÁLTATÁS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lényege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gyártó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forgalmazó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termék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helyett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szolgáltatást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értékesít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tulajdonjog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megtartásával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gondolkodás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merőben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eltér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megszokott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tulajdonosi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túráktól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eladó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tulajdonában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maradnak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eladónak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visszavásárlási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kötelezettségei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termékek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általuk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nyújtott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szolgáltatás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kerül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értékesítésre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élettartama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azután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termékek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visszakerülnek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gyártóhoz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vállalatok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kiterjesztik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szolgáltatásaikat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anyaggyártásról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építési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karbantartási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szolgáltatásokra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vállalatok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jönnek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létre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amelyek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közvetítő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szerepet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töltenek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például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szolgáltatók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szerződéskezelése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épületen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belül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TERMÉK ÉLETTARTAMÁNAK MEGHOSSZABBÍTÁSA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Mivel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épület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élettartama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általában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funkciónak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betöltése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eredetileg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tervezték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ezért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tartós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nálatra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későbbi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adaptációs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lehetőségek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figyelembevételével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tervezni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tervezéskor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rugalmasságot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integrálni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kialakításba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jövőbeli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módosítások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tővé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tétele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érdekében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építésznek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vennie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beruházónak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szívesen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fogadnia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épület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adaptál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hatóságát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kivitelezés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gokat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választani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amelyek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megfelelnek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általuk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kiszolgált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réteg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élettartamának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kiemelt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figyelemmel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tartóssá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CO2-hatására).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kivitelezés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utáni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szükségtelen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módosítások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elkerülése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kében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összes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réteg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különböző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tartamát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össze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hangolni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kezés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MEGOSZTÁSI PLATFORMOK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Ennél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modellnél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termékek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eszközök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megosztása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felhasználásuk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optimalizálása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kihasználatlanság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többletkapacitás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függvényében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Feltétele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szimbiózis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megosztásalapú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gazdaság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különböző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replők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értékteremtése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hosszú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távú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partnerkapcsolatok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megosztása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szimbiózis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jelenti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harmadik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féltől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származó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hulladékanyagokat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építési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alapanyag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forrásaként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szimbiózis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lehetőségei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bontóudvarok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építkezések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Szimbiózisról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értékteremtésről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akkor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beszélünk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amikor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kettő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gyakran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különböző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iparágakból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ágazatokból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származó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vállalat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cserél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erőfor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rásokat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melléktermékeket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informáci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ókat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eszközöket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értékteremtés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integrált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tervezés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építési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mind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felújítási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projektekben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megköveteli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tőipari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értéklánc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valamennyi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érdekeltjének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szemléletváltását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ERŐFORRÁS-VISSZANYERÉS</a:t>
            </a:r>
            <a:endParaRPr lang="hu-H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lényege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felhasznált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termékekből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forrásokból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származó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hulladék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feldolgozása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alapanyagok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termékek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előállításához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Miután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hulladékként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eltávolí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tották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őket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maximális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tékű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újbóli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bevezetése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felhasználási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ciklusba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elsősorban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újrahasznosítására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épületek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újrahasznosított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befogadóivá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anyagválasztás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alapon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történik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mértékben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értékcsökkenés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nélkül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újrahasz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nosítani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Ehhez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zárni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veszélyes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alkotóelemekkel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rendelkező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anyagokat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örökölt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anyagként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benne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maradhatnak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anyagállományban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Ehhez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feltétel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széle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kritériumrendszer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alkalmazása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választásban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ideértve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másodlagos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következő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életükben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anyagokra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jellemző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újrahasznosít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hatóságot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használhatóságot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is. Ki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nálni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épület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létesítését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célzó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kezdemé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nyezés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tervezés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közötti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időt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épületben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használható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erőforrások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megtalálá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rendeleteknek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politikáknak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ösztönöz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niük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megújuló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források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használatát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Lehetővé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tenniük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innovatív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megközelítéseket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épület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újrafelhasznál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készletének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tekinthető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Jól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anyagok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találhatók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azokat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újrahasználat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céljából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kigyűjteni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494B6-1C72-43BF-9898-6BF5AE8C853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1965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technológiai fejlődésben tapasztalt megfigyelésen alapuló Moore-törvény (amely szerint az integrált áramkörök összetettsége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körülbelül 18 hónaponként megduplázódik) beigazolódott, így ma már olyan léptékű technikai fejlődés tanúi lehetünk,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amely magával hozta a 4. ipari forradalmat. Ezen eszközök felgyorsíthatják a körforgásos gazdaságra való átállást, miközben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maguk is tovább fejlődnek elindítva a gazdaságot a hulladékmentesség felé. Ilyen innovatív technológiai megoldások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például: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Az internetes megosztás és adatelemzés új lehetőségeket jelentenek az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technológiák és a karbantartás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területén, az okos hulladékgyűjtés megvalósításában.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mesterséges intelligencián és tanuló algoritmusokon alapuló vezérléssel támogatott robotika egyre több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tevékenység esetén teszi lehetővé a gépi munkát, ezzel csökkentve a hulladékot, meghosszabbítva a termék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élettartamát.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3D nyomtatásban számos lehetőség van, ilyen pl. az alacsony sorozatszám mellett is bonyolult egyedi formák,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alkatrészek gyártása (csökkentve a készletezést). A már nem gyártott alkatrész egyedi előállításának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fontos szerepe van a termék élettartamának meghosszabbításában, vagy akár a régi termékek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újrafelhasználásában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Az anyagtechnológiák fejlődésével ugyanaz az alapanyag kisebb erőforrás felhasználásával állítható elő, illetve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biológiailag lebomlik vagy szétszerelhető és újrahasznosítható.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494B6-1C72-43BF-9898-6BF5AE8C853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062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Bontási törmelék </a:t>
            </a:r>
            <a:r>
              <a:rPr lang="hu-HU" b="1" dirty="0" err="1"/>
              <a:t>újrafelhasználása</a:t>
            </a:r>
            <a:r>
              <a:rPr lang="hu-HU" b="1" dirty="0"/>
              <a:t> – az építőipar integrációja a körforgásos gazdaságba </a:t>
            </a:r>
          </a:p>
          <a:p>
            <a:r>
              <a:rPr lang="hu-HU" dirty="0"/>
              <a:t>Az épületek bontása során keletkező hulladék az egyik „leglátványosabb” hulladékfajta, hiszen – bár az ember nem feltétlenül találkozik vele minden nap – a szálló por és a hulladék mennyisége jelentősen terhelik a környezetet. Az építőipari technológiák korszerűsítésével a fenntartható fejlődést szem előtt tartva azonban jelentősen csökkenthető a szektor által okozott környezetterhelés. Ennek egyik lehetséges eszköze a bontási hulladék „körforgásossá” tétele és építési termékként való felhasználása. A törmelék aprítás és osztályozás után számos ellenőrzési és minőségbiztosítási lépést követően újra felhasználható többek között beton gyártásához. A bontásból sok esetben az építőelem feldolgozás nélkül újrahasznosítható marad: a tégla és cserép, valamint a nyílászárók „épen” visszanyerve sok esetben felhasználhatók. Magyarországon a minősítést az ÉMI (Építésügyi Minőségellenőrző Innovációs Nonprofit Kft.) végzi, valamint a jogszabályi környezet is támogatja a bontási hulladék </a:t>
            </a:r>
            <a:r>
              <a:rPr lang="hu-HU" dirty="0" err="1"/>
              <a:t>újrafelhasználását</a:t>
            </a:r>
            <a:r>
              <a:rPr lang="hu-HU" dirty="0"/>
              <a:t>. Az építőanyag gyártók felelőssége szintén megkerülhetetlen, akik számára a jogszabályi megfelelésen túl anyagilag is kifizetődő az újrahasznosított építési hulladék értékesítése, valamint a nyersanyag függőséget is mérsékli. A világ legnagyobb építőanyag gyártója, a </a:t>
            </a:r>
            <a:r>
              <a:rPr lang="hu-HU" dirty="0" err="1"/>
              <a:t>LafargeHolcim</a:t>
            </a:r>
            <a:r>
              <a:rPr lang="hu-HU" dirty="0"/>
              <a:t>-csoport például éves szinten 54 millió tonna építési hulladékot használ fel, valamint 6,5 tonna aggregátumot gyártott építési-bontási hulladékból.</a:t>
            </a:r>
          </a:p>
          <a:p>
            <a:endParaRPr lang="hu-HU" dirty="0"/>
          </a:p>
          <a:p>
            <a:r>
              <a:rPr lang="hu-HU" b="1" dirty="0"/>
              <a:t>Okos tervezés </a:t>
            </a:r>
          </a:p>
          <a:p>
            <a:r>
              <a:rPr lang="hu-HU" dirty="0"/>
              <a:t>Az </a:t>
            </a:r>
            <a:r>
              <a:rPr lang="hu-HU" dirty="0" err="1"/>
              <a:t>IoT</a:t>
            </a:r>
            <a:r>
              <a:rPr lang="hu-HU" dirty="0"/>
              <a:t> (Internet of </a:t>
            </a:r>
            <a:r>
              <a:rPr lang="hu-HU" dirty="0" err="1"/>
              <a:t>Things</a:t>
            </a:r>
            <a:r>
              <a:rPr lang="hu-HU" dirty="0"/>
              <a:t>) technológiák számos területen épültek be hétköznapjainkba és hoztak innovációt több iparágba. Mára a legnagyobb felhasználói az </a:t>
            </a:r>
            <a:r>
              <a:rPr lang="hu-HU" dirty="0" err="1"/>
              <a:t>IoT</a:t>
            </a:r>
            <a:r>
              <a:rPr lang="hu-HU" dirty="0"/>
              <a:t>-technológiáknak az intelligens épületek, és az előrejelzések szerint az </a:t>
            </a:r>
            <a:r>
              <a:rPr lang="hu-HU" dirty="0" err="1"/>
              <a:t>IoT</a:t>
            </a:r>
            <a:r>
              <a:rPr lang="hu-HU" dirty="0"/>
              <a:t>-piac a 2014-es 46 milliárd dollárról 2020-ra </a:t>
            </a:r>
            <a:r>
              <a:rPr lang="hu-HU" dirty="0" err="1"/>
              <a:t>megháromszorozódik</a:t>
            </a:r>
            <a:r>
              <a:rPr lang="hu-HU" dirty="0"/>
              <a:t>. A magasabb építési költségek ellenére az </a:t>
            </a:r>
            <a:r>
              <a:rPr lang="hu-HU" dirty="0" err="1"/>
              <a:t>IoTtechnológiával</a:t>
            </a:r>
            <a:r>
              <a:rPr lang="hu-HU" dirty="0"/>
              <a:t> ellátott zöld épületek egyre népszerűbbek a befektetők között, köszönhetően az alacsonyabb üzemeltetési költségeknek, valamint az ingatlan értéknövekedésének. Becslések szerint egy okos technológiával ellátott épület 6,6%-os extra megtérüléssel jár. Egy okosiroda olyan menedzsment és épületfenntartási lehetőségeket rejt magában, amelyek nagymértékben hozzájárulhatnak az irodák </a:t>
            </a:r>
            <a:r>
              <a:rPr lang="hu-HU" dirty="0" err="1"/>
              <a:t>öko</a:t>
            </a:r>
            <a:r>
              <a:rPr lang="hu-HU" dirty="0"/>
              <a:t>-lábnyomának csökkentéséhez. A kihasználatlan hely éppen olyan költséges a befektetők számára, mint amilyen terhelő a környezetnek. A </a:t>
            </a:r>
            <a:r>
              <a:rPr lang="hu-HU" dirty="0" err="1"/>
              <a:t>smart</a:t>
            </a:r>
            <a:r>
              <a:rPr lang="hu-HU" dirty="0"/>
              <a:t> </a:t>
            </a:r>
            <a:r>
              <a:rPr lang="hu-HU" dirty="0" err="1"/>
              <a:t>beacon</a:t>
            </a:r>
            <a:r>
              <a:rPr lang="hu-HU" dirty="0"/>
              <a:t> technológiának köszönhetően valós idejű adatokat kapunk a dolgozók helyzetéről, ezáltal a kihasználatlan terekről, lefoglalható tárgyalókról, akár az étterem előtt kígyózó sorról is. A helykihasználás javítása kulcsfontosságú az olyan nagyvárosokban mint London, ahol egy alkalmazottnak az éves irodaköltsége megközelítőleg 30 000 dollár. A jobb helykihasználás mellett a dolgozói hatékonyság is növelhető a Beacon-</a:t>
            </a:r>
            <a:r>
              <a:rPr lang="hu-HU" dirty="0" err="1"/>
              <a:t>ök</a:t>
            </a:r>
            <a:r>
              <a:rPr lang="hu-HU" dirty="0"/>
              <a:t> segítségével kinyert adatokkal. Az iroda megfelelő kialakítása jelentősen javítani tudja a munkamorált, illetve inspirálóan tud hatni a szellemi munkát végzőkre.</a:t>
            </a:r>
          </a:p>
          <a:p>
            <a:endParaRPr lang="hu-HU" dirty="0"/>
          </a:p>
          <a:p>
            <a:r>
              <a:rPr lang="hu-HU" b="1" dirty="0"/>
              <a:t>Épületek minősítései </a:t>
            </a:r>
          </a:p>
          <a:p>
            <a:r>
              <a:rPr lang="hu-HU" dirty="0"/>
              <a:t>A World </a:t>
            </a:r>
            <a:r>
              <a:rPr lang="hu-HU" dirty="0" err="1"/>
              <a:t>Green</a:t>
            </a:r>
            <a:r>
              <a:rPr lang="hu-HU" dirty="0"/>
              <a:t> Building </a:t>
            </a:r>
            <a:r>
              <a:rPr lang="hu-HU" dirty="0" err="1"/>
              <a:t>Council</a:t>
            </a:r>
            <a:r>
              <a:rPr lang="hu-HU" dirty="0"/>
              <a:t> (Környezettudatos Építés Egyesület) globális projektje, a Net </a:t>
            </a:r>
            <a:r>
              <a:rPr lang="hu-HU" dirty="0" err="1"/>
              <a:t>Zero</a:t>
            </a:r>
            <a:r>
              <a:rPr lang="hu-HU" dirty="0"/>
              <a:t> azt a célt tűzte ki, hogy 2050-re minden épület szén-dioxid-kibocsátása közel nulla legyen. A projekt legfőbb mérföldkövei, hogy minden 2030 utáni új projekt, illetve a nagyobb felújításon átesett ingatlanok megfeleljenek a Net </a:t>
            </a:r>
            <a:r>
              <a:rPr lang="hu-HU" dirty="0" err="1"/>
              <a:t>Zero</a:t>
            </a:r>
            <a:r>
              <a:rPr lang="hu-HU" dirty="0"/>
              <a:t> követelményeinek, illetve hogy 2030-ig 75 000, 2050-re pedig 300 000 szakember essen át az ehhez szükséges tréningeken és oktatásokon. A 2009-ben alakult Magyarországi </a:t>
            </a:r>
            <a:r>
              <a:rPr lang="hu-HU" dirty="0" err="1"/>
              <a:t>Green</a:t>
            </a:r>
            <a:r>
              <a:rPr lang="hu-HU" dirty="0"/>
              <a:t> Building </a:t>
            </a:r>
            <a:r>
              <a:rPr lang="hu-HU" dirty="0" err="1"/>
              <a:t>Council</a:t>
            </a:r>
            <a:r>
              <a:rPr lang="hu-HU" dirty="0"/>
              <a:t> szintén csatlakozott ehhez a célkitűzéshez. Olyan, fokozottan energiahatékony épületek megvalósításához igyekeznek háttért és iránymutatást adni, amelyek megújuló energiaforrásból termelik meg vagy akár szolgáltatják is a működésükhöz szükséges energiamennyiséget. Az elektromos energián túl a koncepció kiterjeszthető víz- vagy a hulladékgazdálkodásra is. A Net </a:t>
            </a:r>
            <a:r>
              <a:rPr lang="hu-HU" dirty="0" err="1"/>
              <a:t>Zero</a:t>
            </a:r>
            <a:r>
              <a:rPr lang="hu-HU" dirty="0"/>
              <a:t> projekten túl jelenleg is számos olyan minősítési rendszer létezik, amely az épületek fenntarthatóságát, és ezzel a körforgásos gazdaságba integrálásukat segítik elő, például a BREEAM, a DGNB és a LEED.</a:t>
            </a:r>
          </a:p>
          <a:p>
            <a:endParaRPr lang="hu-HU" b="1" dirty="0"/>
          </a:p>
          <a:p>
            <a:r>
              <a:rPr lang="hu-HU" b="1" dirty="0"/>
              <a:t>Rekonstrukció</a:t>
            </a:r>
          </a:p>
          <a:p>
            <a:r>
              <a:rPr lang="hu-HU" dirty="0"/>
              <a:t>A funkciójukat veszített épületek nagy többsége bontásra kerül, és bár a törmelék egy részét újra lehet hasznosítani, a kisebb anyagveszteséggel és környezeti terheléssel járó </a:t>
            </a:r>
            <a:r>
              <a:rPr lang="hu-HU" dirty="0" err="1"/>
              <a:t>újrafelhasználás</a:t>
            </a:r>
            <a:r>
              <a:rPr lang="hu-HU" dirty="0"/>
              <a:t> magasabb szinten képviseli a körforgásos gazdaság elvét. Komoly mérnöki és építészeti kihívást jelent egy régi szabványok és technológia szerint épült, eltérő funkciót ellátó épület mai követelmények szerinti rekonstrukciója, és a legtöbb esetben nem is költséghatékony. Azonban mégis találunk számos kitűnő példát arra, hogyan lehet megőrizni letűnt korok épületeit és a mai igényeknek megfelelően átalakítani. Egy kiemelkedő városrehabilitációs program valósult meg az egykori németországi iparvárosban, Essenben, ahol az 1980-as években leépített szénbányászat és acélgyártás ipari épületeit rehabilitálták. A ma már Krupp parként ismert hajdani Krupp acélgyár szimbólummá vált a környezettudatos városrehabilitáció terén, a híres </a:t>
            </a:r>
            <a:r>
              <a:rPr lang="hu-HU" dirty="0" err="1"/>
              <a:t>Zollverein</a:t>
            </a:r>
            <a:r>
              <a:rPr lang="hu-HU" dirty="0"/>
              <a:t> szénbánya és üzem pedig múzeumparkká lett átépítve. A további, közösségi közlekedést támogató infrastrukturális fejlesztések, csatornaépítések és fatelepítési programok lévén Essen egykori iparvárosként elsőként kapta meg „Európa zöld fővárosa” címet 2017-ben. Az esseni példa utat mutathat számos a múltból visszamaradt, funkciójukat vesztett épületekkel küszködő európai nagyvárosnak.</a:t>
            </a:r>
          </a:p>
          <a:p>
            <a:endParaRPr lang="hu-HU" dirty="0"/>
          </a:p>
          <a:p>
            <a:r>
              <a:rPr lang="hu-HU" b="1" dirty="0"/>
              <a:t>Betongyártás</a:t>
            </a:r>
            <a:r>
              <a:rPr lang="hu-HU" dirty="0"/>
              <a:t> </a:t>
            </a:r>
          </a:p>
          <a:p>
            <a:r>
              <a:rPr lang="hu-HU" dirty="0"/>
              <a:t>Az építőipar által felhasznált hihetetlen mennyiségű, évi 5,2 milliárd tonna cement előállítása jelentős hatást gyakorol a környezetre, gyártása több mint 5%-át adja az éves Co2 kibocsátásnak. Számos kutatás és projekt fókuszál az építéshez szükséges beton mennyiségének csökkentésére, illetve a gyártás során keletkezett káros anyagok csökkentésére. Ezek közül az egyik legígéretesebb a körforgásos gazdaság szempontjából az úgynevezett 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Friendly</a:t>
            </a:r>
            <a:r>
              <a:rPr lang="hu-HU" dirty="0"/>
              <a:t> </a:t>
            </a:r>
            <a:r>
              <a:rPr lang="hu-HU" dirty="0" err="1"/>
              <a:t>Concrete</a:t>
            </a:r>
            <a:r>
              <a:rPr lang="hu-HU" dirty="0"/>
              <a:t> (EFC, földbarát beton), melyet az ausztrál Wagner kivitelező vállalat fejlesztett ki. A beton egyik legszennyezőbb összetevőjét, a </a:t>
            </a:r>
            <a:r>
              <a:rPr lang="hu-HU" dirty="0" err="1"/>
              <a:t>Portland</a:t>
            </a:r>
            <a:r>
              <a:rPr lang="hu-HU" dirty="0"/>
              <a:t> cementet váltották ki sikeresen az acélgyártás melléktermékével, a nagyolvasztói kohósalakkal, illetve a szénerőművek melléktermékével, a pernyével. A </a:t>
            </a:r>
            <a:r>
              <a:rPr lang="hu-HU" dirty="0" err="1"/>
              <a:t>Portland</a:t>
            </a:r>
            <a:r>
              <a:rPr lang="hu-HU" dirty="0"/>
              <a:t> cement kiváltása 90%-kal csökkenti az üvegházhatású gázok kibocsátását, ráadásul az EFC betont nagyjából annyiba kerül előállítani mint a sima változatát. A zöld betont, amely mellékesen tényleg zöldes árnyalatú, élesben is felhasználták a </a:t>
            </a:r>
            <a:r>
              <a:rPr lang="hu-HU" dirty="0" err="1"/>
              <a:t>brisbaine</a:t>
            </a:r>
            <a:r>
              <a:rPr lang="hu-HU" dirty="0"/>
              <a:t>-i </a:t>
            </a:r>
            <a:r>
              <a:rPr lang="hu-HU" dirty="0" err="1"/>
              <a:t>Wellcamp</a:t>
            </a:r>
            <a:r>
              <a:rPr lang="hu-HU" dirty="0"/>
              <a:t> repülőtér kivitelezése során, amely megkapta a „legzöldebb repülőtér” címet. Számos egyéb kutatás célozza meg a </a:t>
            </a:r>
            <a:r>
              <a:rPr lang="hu-HU" dirty="0" err="1"/>
              <a:t>Portland</a:t>
            </a:r>
            <a:r>
              <a:rPr lang="hu-HU" dirty="0"/>
              <a:t> cement kiváltását, ami azonban egy jó ideig még nem fog kiszorulni az építőiparból, mivel a nemzeti szabványok általános megfelelőségi okokból megkövetelik bizonyos mennyiség használatát.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494B6-1C72-43BF-9898-6BF5AE8C853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40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AEFD-119B-4D66-8762-816C3E7E6322}" type="datetimeFigureOut">
              <a:rPr lang="hu-HU" smtClean="0"/>
              <a:t>2021.09.13.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612B63A-477F-4ED4-AAED-39C362536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99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AEFD-119B-4D66-8762-816C3E7E6322}" type="datetimeFigureOut">
              <a:rPr lang="hu-HU" smtClean="0"/>
              <a:t>2021.09.13.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B63A-477F-4ED4-AAED-39C362536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056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AEFD-119B-4D66-8762-816C3E7E6322}" type="datetimeFigureOut">
              <a:rPr lang="hu-HU" smtClean="0"/>
              <a:t>2021.09.13.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B63A-477F-4ED4-AAED-39C362536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2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AEFD-119B-4D66-8762-816C3E7E6322}" type="datetimeFigureOut">
              <a:rPr lang="hu-HU" smtClean="0"/>
              <a:t>2021.09.13.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B63A-477F-4ED4-AAED-39C362536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2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6C5AEFD-119B-4D66-8762-816C3E7E6322}" type="datetimeFigureOut">
              <a:rPr lang="hu-HU" smtClean="0"/>
              <a:t>2021.09.13.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12B63A-477F-4ED4-AAED-39C362536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086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AEFD-119B-4D66-8762-816C3E7E6322}" type="datetimeFigureOut">
              <a:rPr lang="hu-HU" smtClean="0"/>
              <a:t>2021.09.13.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B63A-477F-4ED4-AAED-39C362536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98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AEFD-119B-4D66-8762-816C3E7E6322}" type="datetimeFigureOut">
              <a:rPr lang="hu-HU" smtClean="0"/>
              <a:t>2021.09.13.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B63A-477F-4ED4-AAED-39C362536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87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AEFD-119B-4D66-8762-816C3E7E6322}" type="datetimeFigureOut">
              <a:rPr lang="hu-HU" smtClean="0"/>
              <a:t>2021.09.13.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B63A-477F-4ED4-AAED-39C362536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097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AEFD-119B-4D66-8762-816C3E7E6322}" type="datetimeFigureOut">
              <a:rPr lang="hu-HU" smtClean="0"/>
              <a:t>2021.09.13.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B63A-477F-4ED4-AAED-39C362536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772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AEFD-119B-4D66-8762-816C3E7E6322}" type="datetimeFigureOut">
              <a:rPr lang="hu-HU" smtClean="0"/>
              <a:t>2021.09.13.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B63A-477F-4ED4-AAED-39C362536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063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AEFD-119B-4D66-8762-816C3E7E6322}" type="datetimeFigureOut">
              <a:rPr lang="hu-HU" smtClean="0"/>
              <a:t>2021.09.13.</a:t>
            </a:fld>
            <a:endParaRPr lang="hu-H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B63A-477F-4ED4-AAED-39C362536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391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6C5AEFD-119B-4D66-8762-816C3E7E6322}" type="datetimeFigureOut">
              <a:rPr lang="hu-HU" smtClean="0"/>
              <a:t>2021.09.13.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612B63A-477F-4ED4-AAED-39C36253674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79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2.png"/><Relationship Id="rId10" Type="http://schemas.microsoft.com/office/2007/relationships/diagramDrawing" Target="../diagrams/drawing4.xml"/><Relationship Id="rId4" Type="http://schemas.microsoft.com/office/2007/relationships/hdphoto" Target="../media/hdphoto2.wdp"/><Relationship Id="rId9" Type="http://schemas.openxmlformats.org/officeDocument/2006/relationships/diagramColors" Target="../diagrams/colors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hyperlink" Target="https://www.mrgscienc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2.png"/><Relationship Id="rId10" Type="http://schemas.microsoft.com/office/2007/relationships/diagramDrawing" Target="../diagrams/drawing2.xml"/><Relationship Id="rId4" Type="http://schemas.microsoft.com/office/2007/relationships/hdphoto" Target="../media/hdphoto2.wdp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250"/>
            <a:ext cx="12192000" cy="25717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F973697-A5D3-47D1-8013-B737391FA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59" y="1432223"/>
            <a:ext cx="10051869" cy="3035808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/>
              <a:t>Körforgásos építőipari okos megoldások, karbonlábnyom csökkentés</a:t>
            </a:r>
            <a:r>
              <a:rPr lang="hu-HU" sz="4800" b="1" i="1" dirty="0"/>
              <a:t> </a:t>
            </a:r>
            <a:endParaRPr lang="hu-HU" sz="48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B938DB6-2697-4F11-93B1-C4008D388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8185" y="5028502"/>
            <a:ext cx="3295323" cy="1655762"/>
          </a:xfrm>
        </p:spPr>
        <p:txBody>
          <a:bodyPr>
            <a:normAutofit fontScale="55000" lnSpcReduction="20000"/>
          </a:bodyPr>
          <a:lstStyle/>
          <a:p>
            <a:endParaRPr lang="hu-HU" dirty="0"/>
          </a:p>
          <a:p>
            <a:endParaRPr lang="hu-HU" dirty="0"/>
          </a:p>
          <a:p>
            <a:r>
              <a:rPr lang="hu-HU" dirty="0" err="1"/>
              <a:t>Rajcsányi</a:t>
            </a:r>
            <a:r>
              <a:rPr lang="hu-HU" dirty="0"/>
              <a:t> Ferenc</a:t>
            </a:r>
          </a:p>
          <a:p>
            <a:r>
              <a:rPr lang="hu-HU" dirty="0"/>
              <a:t>QHSE </a:t>
            </a:r>
            <a:r>
              <a:rPr lang="hu-HU" dirty="0" err="1"/>
              <a:t>manager</a:t>
            </a:r>
            <a:r>
              <a:rPr lang="hu-HU" dirty="0"/>
              <a:t> – Colas </a:t>
            </a:r>
            <a:r>
              <a:rPr lang="hu-HU" dirty="0" err="1"/>
              <a:t>Central</a:t>
            </a:r>
            <a:r>
              <a:rPr lang="hu-HU" dirty="0"/>
              <a:t> Europe</a:t>
            </a:r>
          </a:p>
          <a:p>
            <a:r>
              <a:rPr lang="hu-HU" dirty="0"/>
              <a:t>Dr. Bencze Zsolt </a:t>
            </a:r>
          </a:p>
          <a:p>
            <a:r>
              <a:rPr lang="hu-HU" dirty="0"/>
              <a:t>KTI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81131" y="5487051"/>
            <a:ext cx="44678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505050"/>
                </a:solidFill>
                <a:latin typeface="opensans-regular"/>
              </a:rPr>
              <a:t>XXVIII. Nemzeti Minőségügyi Konferencia</a:t>
            </a:r>
          </a:p>
          <a:p>
            <a:r>
              <a:rPr lang="hu-HU" dirty="0">
                <a:solidFill>
                  <a:srgbClr val="505050"/>
                </a:solidFill>
                <a:latin typeface="opensans-regular"/>
              </a:rPr>
              <a:t>Tapolca</a:t>
            </a:r>
          </a:p>
          <a:p>
            <a:r>
              <a:rPr lang="hu-HU" dirty="0">
                <a:solidFill>
                  <a:srgbClr val="505050"/>
                </a:solidFill>
                <a:latin typeface="opensans-regular"/>
              </a:rPr>
              <a:t>2021.09.16-17.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7182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3429" y="1271827"/>
            <a:ext cx="1088571" cy="301442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199" y="1271827"/>
            <a:ext cx="909242" cy="301442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1983" y="4026091"/>
            <a:ext cx="1025455" cy="100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4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59E5F0-8C61-4F1D-B28B-49616B16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>
            <a:normAutofit/>
          </a:bodyPr>
          <a:lstStyle/>
          <a:p>
            <a:r>
              <a:rPr lang="hu-HU" sz="3600" dirty="0"/>
              <a:t>OKOSAN…</a:t>
            </a:r>
          </a:p>
        </p:txBody>
      </p:sp>
      <p:sp>
        <p:nvSpPr>
          <p:cNvPr id="1043" name="Content Placeholder 1037">
            <a:extLst>
              <a:ext uri="{FF2B5EF4-FFF2-40B4-BE49-F238E27FC236}">
                <a16:creationId xmlns:a16="http://schemas.microsoft.com/office/drawing/2014/main" id="{AFFFA419-937C-4EDD-B0F5-FD69EA7E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3" y="2274491"/>
            <a:ext cx="3693701" cy="3902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/>
              <a:t>Nem újdonság</a:t>
            </a:r>
          </a:p>
          <a:p>
            <a:pPr marL="0" indent="0">
              <a:buNone/>
            </a:pPr>
            <a:r>
              <a:rPr lang="hu-HU" sz="2000" dirty="0"/>
              <a:t>PMS: </a:t>
            </a:r>
            <a:r>
              <a:rPr lang="hu-HU" sz="2000" dirty="0" err="1"/>
              <a:t>Pavement</a:t>
            </a:r>
            <a:r>
              <a:rPr lang="hu-HU" sz="2000" dirty="0"/>
              <a:t> Management System</a:t>
            </a:r>
          </a:p>
          <a:p>
            <a:pPr marL="0" indent="0">
              <a:buNone/>
            </a:pPr>
            <a:r>
              <a:rPr lang="hu-HU" sz="2000" dirty="0"/>
              <a:t>BMS: </a:t>
            </a:r>
            <a:r>
              <a:rPr lang="hu-HU" sz="2000" dirty="0" err="1"/>
              <a:t>Bridge</a:t>
            </a:r>
            <a:r>
              <a:rPr lang="hu-HU" sz="2000" dirty="0"/>
              <a:t> Management System</a:t>
            </a:r>
            <a:endParaRPr lang="en-US" sz="2000" dirty="0"/>
          </a:p>
        </p:txBody>
      </p:sp>
      <p:pic>
        <p:nvPicPr>
          <p:cNvPr id="1028" name="Picture 4" descr="Flowell MX - Photos | Facebook">
            <a:extLst>
              <a:ext uri="{FF2B5EF4-FFF2-40B4-BE49-F238E27FC236}">
                <a16:creationId xmlns:a16="http://schemas.microsoft.com/office/drawing/2014/main" id="{E3A9F539-0CAB-41BF-91E3-11D0C2F6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53" y="375318"/>
            <a:ext cx="3848658" cy="38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7629CC4-51DF-46E0-B8A0-F4B08A7B9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6370" y="449382"/>
            <a:ext cx="2628285" cy="150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attway - LaRouteSolaire - Member of the World Alliance">
            <a:extLst>
              <a:ext uri="{FF2B5EF4-FFF2-40B4-BE49-F238E27FC236}">
                <a16:creationId xmlns:a16="http://schemas.microsoft.com/office/drawing/2014/main" id="{D99B1529-F0C5-4AA8-A2AF-ECB04C39A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2191" y="2424609"/>
            <a:ext cx="2249207" cy="179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ov'hub - Une solution MaaS - Mobility By Colas">
            <a:extLst>
              <a:ext uri="{FF2B5EF4-FFF2-40B4-BE49-F238E27FC236}">
                <a16:creationId xmlns:a16="http://schemas.microsoft.com/office/drawing/2014/main" id="{EE108BAB-A170-432D-95ED-466EEE2B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037" y="4911833"/>
            <a:ext cx="2064197" cy="14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ievo - optimiser la mobilité autour des chantiers - Mobility By Colas">
            <a:extLst>
              <a:ext uri="{FF2B5EF4-FFF2-40B4-BE49-F238E27FC236}">
                <a16:creationId xmlns:a16="http://schemas.microsoft.com/office/drawing/2014/main" id="{10F3EC44-EDB4-4D6E-B99B-2CE1AEC75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822" y="4934226"/>
            <a:ext cx="4364400" cy="14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48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E36692F-A67D-4353-87BC-1F361D63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311" y="639763"/>
            <a:ext cx="4233770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hu-HU" sz="4000" dirty="0"/>
              <a:t>Digitális építőipar</a:t>
            </a:r>
            <a:br>
              <a:rPr lang="hu-HU" sz="4000" dirty="0"/>
            </a:br>
            <a:r>
              <a:rPr lang="hu-HU" sz="4000" dirty="0"/>
              <a:t>- BIM lehetőségei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D0988ACC-B325-4461-967C-141649E75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554701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9873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B00D5D-FD1C-449D-AA80-FC40C21A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3122023"/>
            <a:ext cx="6936207" cy="3352785"/>
          </a:xfrm>
        </p:spPr>
        <p:txBody>
          <a:bodyPr anchor="ctr">
            <a:normAutofit/>
          </a:bodyPr>
          <a:lstStyle/>
          <a:p>
            <a:pPr algn="r"/>
            <a:r>
              <a:rPr lang="hu-HU" sz="4400" dirty="0"/>
              <a:t>Elméleti számítás SEVE szoftver alkalmazásával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C5D05E8-4034-43AB-9F47-1A68DA7D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12" y="253714"/>
            <a:ext cx="9394006" cy="34692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B9AB97-64F8-490B-9B8A-460122B6D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3185274"/>
            <a:ext cx="4059937" cy="3367911"/>
          </a:xfrm>
        </p:spPr>
        <p:txBody>
          <a:bodyPr anchor="ctr">
            <a:noAutofit/>
          </a:bodyPr>
          <a:lstStyle/>
          <a:p>
            <a:r>
              <a:rPr lang="hu-HU" dirty="0"/>
              <a:t> AC 11 aszfalt</a:t>
            </a:r>
          </a:p>
          <a:p>
            <a:r>
              <a:rPr lang="hu-HU" dirty="0"/>
              <a:t>Alapanyag szállítás 60%-ban  vasútra</a:t>
            </a:r>
          </a:p>
          <a:p>
            <a:r>
              <a:rPr lang="hu-HU" dirty="0"/>
              <a:t>20% gyártási hőmérséklet csökkentés </a:t>
            </a:r>
          </a:p>
          <a:p>
            <a:r>
              <a:rPr lang="hu-HU" dirty="0"/>
              <a:t>4% RAP arány növelés</a:t>
            </a:r>
          </a:p>
          <a:p>
            <a:pPr marL="0" indent="0">
              <a:buNone/>
            </a:pPr>
            <a:r>
              <a:rPr lang="hu-HU" dirty="0"/>
              <a:t>Eredmény: 13,91% CO</a:t>
            </a:r>
            <a:r>
              <a:rPr lang="hu-HU" baseline="-25000" dirty="0"/>
              <a:t>2</a:t>
            </a:r>
            <a:r>
              <a:rPr lang="hu-HU" dirty="0"/>
              <a:t> csökkenés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C6F186-990E-4A9E-9C75-88580953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A00106E3-E52A-4497-BDFA-691F22346978}"/>
              </a:ext>
            </a:extLst>
          </p:cNvPr>
          <p:cNvSpPr/>
          <p:nvPr/>
        </p:nvSpPr>
        <p:spPr>
          <a:xfrm>
            <a:off x="1069848" y="2320412"/>
            <a:ext cx="10058400" cy="38517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hu-HU" sz="2000" dirty="0"/>
              <a:t>10 év  = 8.0000 üzemóra</a:t>
            </a:r>
            <a:endParaRPr lang="en-US" sz="2000" dirty="0"/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hu-HU" sz="2000" dirty="0"/>
              <a:t>Átlagos fogyasztás </a:t>
            </a:r>
            <a:r>
              <a:rPr lang="en-US" sz="2000" dirty="0"/>
              <a:t>7,5 liter</a:t>
            </a:r>
            <a:r>
              <a:rPr lang="hu-HU" sz="2000" dirty="0"/>
              <a:t> /üzemóra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hu-HU" sz="2000" dirty="0"/>
              <a:t>Új „hibrid </a:t>
            </a:r>
            <a:r>
              <a:rPr lang="hu-HU" sz="2000" dirty="0" err="1"/>
              <a:t>hengerk</a:t>
            </a:r>
            <a:r>
              <a:rPr lang="hu-HU" sz="2000" dirty="0"/>
              <a:t>” alkalmazása =  20% fogyasztás csökkenés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hu-HU" sz="2000" dirty="0"/>
              <a:t>Géppark: 20 henger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hu-HU" sz="2000" dirty="0"/>
              <a:t>Hagyományos hengerekkel a fogyasztásuk: 1.200.000  liter gázolaj               (3.194.100kg </a:t>
            </a:r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hu-HU" sz="2000" dirty="0"/>
              <a:t>)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000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dirty="0" err="1"/>
              <a:t>Fejlett</a:t>
            </a:r>
            <a:r>
              <a:rPr lang="en-US" sz="2000" dirty="0"/>
              <a:t> </a:t>
            </a:r>
            <a:r>
              <a:rPr lang="en-US" sz="2000" dirty="0" err="1"/>
              <a:t>technológiák</a:t>
            </a:r>
            <a:r>
              <a:rPr lang="en-US" sz="2000" dirty="0"/>
              <a:t> (pl.: </a:t>
            </a:r>
            <a:r>
              <a:rPr lang="en-US" sz="2000" b="1" dirty="0"/>
              <a:t>Asphalt Manager</a:t>
            </a:r>
            <a:r>
              <a:rPr lang="en-US" sz="2000" dirty="0"/>
              <a:t>) és </a:t>
            </a:r>
            <a:r>
              <a:rPr lang="en-US" sz="2000" dirty="0" err="1"/>
              <a:t>jobb</a:t>
            </a:r>
            <a:r>
              <a:rPr lang="en-US" sz="2000" dirty="0"/>
              <a:t> </a:t>
            </a:r>
            <a:r>
              <a:rPr lang="en-US" sz="2000" dirty="0" err="1"/>
              <a:t>kihasználtság</a:t>
            </a:r>
            <a:r>
              <a:rPr lang="en-US" sz="2000" dirty="0"/>
              <a:t> </a:t>
            </a:r>
            <a:r>
              <a:rPr lang="en-US" sz="2000" dirty="0" err="1"/>
              <a:t>mellett</a:t>
            </a:r>
            <a:r>
              <a:rPr lang="en-US" sz="2000" dirty="0"/>
              <a:t> </a:t>
            </a:r>
            <a:r>
              <a:rPr lang="en-US" sz="2000" dirty="0" err="1"/>
              <a:t>kevesebb</a:t>
            </a:r>
            <a:r>
              <a:rPr lang="en-US" sz="2000" dirty="0"/>
              <a:t> </a:t>
            </a:r>
            <a:r>
              <a:rPr lang="en-US" sz="2000" dirty="0" err="1"/>
              <a:t>henger</a:t>
            </a:r>
            <a:r>
              <a:rPr lang="en-US" sz="2000" dirty="0"/>
              <a:t> is </a:t>
            </a:r>
            <a:r>
              <a:rPr lang="en-US" sz="2000" dirty="0" err="1"/>
              <a:t>elég</a:t>
            </a:r>
            <a:r>
              <a:rPr lang="en-US" sz="2000" dirty="0"/>
              <a:t> a </a:t>
            </a:r>
            <a:r>
              <a:rPr lang="en-US" sz="2000" dirty="0" err="1"/>
              <a:t>feladatok</a:t>
            </a:r>
            <a:r>
              <a:rPr lang="en-US" sz="2000" dirty="0"/>
              <a:t> </a:t>
            </a:r>
            <a:r>
              <a:rPr lang="en-US" sz="2000" dirty="0" err="1"/>
              <a:t>ellátására</a:t>
            </a:r>
            <a:r>
              <a:rPr lang="en-US" sz="2000" dirty="0"/>
              <a:t>. </a:t>
            </a:r>
            <a:r>
              <a:rPr lang="hu-HU" sz="2000" dirty="0"/>
              <a:t>20</a:t>
            </a:r>
            <a:r>
              <a:rPr lang="en-US" sz="2000" dirty="0"/>
              <a:t> </a:t>
            </a:r>
            <a:r>
              <a:rPr lang="en-US" sz="2000" dirty="0" err="1"/>
              <a:t>hengerrel</a:t>
            </a:r>
            <a:r>
              <a:rPr lang="en-US" sz="2000" dirty="0"/>
              <a:t> </a:t>
            </a:r>
            <a:r>
              <a:rPr lang="en-US" sz="2000" dirty="0" err="1"/>
              <a:t>számolva</a:t>
            </a:r>
            <a:r>
              <a:rPr lang="en-US" sz="2000" dirty="0"/>
              <a:t>, </a:t>
            </a:r>
            <a:r>
              <a:rPr lang="en-US" sz="2000" dirty="0" err="1"/>
              <a:t>amik</a:t>
            </a:r>
            <a:r>
              <a:rPr lang="en-US" sz="2000" dirty="0"/>
              <a:t> </a:t>
            </a:r>
            <a:r>
              <a:rPr lang="en-US" sz="2000" dirty="0" err="1"/>
              <a:t>csak</a:t>
            </a:r>
            <a:r>
              <a:rPr lang="en-US" sz="2000" dirty="0"/>
              <a:t> 6 liter </a:t>
            </a:r>
            <a:r>
              <a:rPr lang="en-US" sz="2000" dirty="0" err="1"/>
              <a:t>fogyasztanak</a:t>
            </a:r>
            <a:r>
              <a:rPr lang="en-US" sz="2000" dirty="0"/>
              <a:t> </a:t>
            </a:r>
            <a:r>
              <a:rPr lang="en-US" sz="2000" dirty="0" err="1"/>
              <a:t>üzemóránként</a:t>
            </a:r>
            <a:r>
              <a:rPr lang="en-US" sz="2000" dirty="0"/>
              <a:t>,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élettartamra</a:t>
            </a:r>
            <a:r>
              <a:rPr lang="en-US" sz="2000" dirty="0"/>
              <a:t> </a:t>
            </a:r>
            <a:r>
              <a:rPr lang="en-US" sz="2000" dirty="0" err="1"/>
              <a:t>levetített</a:t>
            </a:r>
            <a:r>
              <a:rPr lang="hu-HU" sz="2000" dirty="0"/>
              <a:t> </a:t>
            </a:r>
            <a:r>
              <a:rPr lang="en-US" sz="2000" dirty="0" err="1"/>
              <a:t>kibocsátásuk</a:t>
            </a:r>
            <a:r>
              <a:rPr lang="en-US" sz="2000" dirty="0"/>
              <a:t>: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hu-HU" sz="2000" dirty="0"/>
              <a:t>680 0000</a:t>
            </a:r>
            <a:r>
              <a:rPr lang="en-US" sz="2000" dirty="0"/>
              <a:t> liter </a:t>
            </a:r>
            <a:r>
              <a:rPr lang="en-US" sz="2000" dirty="0" err="1"/>
              <a:t>gázolaj</a:t>
            </a:r>
            <a:r>
              <a:rPr lang="en-US" sz="2000" dirty="0"/>
              <a:t>, </a:t>
            </a:r>
            <a:r>
              <a:rPr lang="en-US" sz="2000" dirty="0" err="1"/>
              <a:t>ami</a:t>
            </a:r>
            <a:r>
              <a:rPr lang="en-US" sz="2000" dirty="0"/>
              <a:t> </a:t>
            </a:r>
            <a:r>
              <a:rPr lang="en-US" sz="2000" dirty="0" err="1"/>
              <a:t>átszámítva</a:t>
            </a:r>
            <a:r>
              <a:rPr lang="en-US" sz="2000" dirty="0"/>
              <a:t> </a:t>
            </a:r>
            <a:r>
              <a:rPr lang="hu-HU" sz="2000" dirty="0"/>
              <a:t>2 330 415</a:t>
            </a:r>
            <a:r>
              <a:rPr lang="en-US" sz="2000" dirty="0"/>
              <a:t> kg CO</a:t>
            </a:r>
            <a:r>
              <a:rPr lang="en-US" sz="2000" baseline="-25000" dirty="0"/>
              <a:t>2</a:t>
            </a:r>
            <a:r>
              <a:rPr lang="en-US" sz="2000" dirty="0"/>
              <a:t>. </a:t>
            </a:r>
            <a:r>
              <a:rPr lang="en-US" sz="2000" b="1" dirty="0"/>
              <a:t>(</a:t>
            </a:r>
            <a:r>
              <a:rPr lang="hu-HU" sz="2000" b="1" dirty="0"/>
              <a:t>27</a:t>
            </a:r>
            <a:r>
              <a:rPr lang="en-US" sz="2000" b="1" dirty="0"/>
              <a:t>% </a:t>
            </a:r>
            <a:r>
              <a:rPr lang="en-US" sz="2000" b="1" dirty="0" err="1"/>
              <a:t>csökkenés</a:t>
            </a:r>
            <a:r>
              <a:rPr lang="en-US" sz="2000" b="1" dirty="0"/>
              <a:t>)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5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B45BC4CB-F6A3-427B-86F9-3BEB5FB2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841" y="625477"/>
            <a:ext cx="7759967" cy="1224508"/>
          </a:xfrm>
          <a:ln>
            <a:noFill/>
          </a:ln>
        </p:spPr>
        <p:txBody>
          <a:bodyPr>
            <a:normAutofit/>
          </a:bodyPr>
          <a:lstStyle/>
          <a:p>
            <a:r>
              <a:rPr lang="hu-HU" sz="4000" dirty="0"/>
              <a:t>Aszfalthengerek</a:t>
            </a:r>
          </a:p>
        </p:txBody>
      </p:sp>
    </p:spTree>
    <p:extLst>
      <p:ext uri="{BB962C8B-B14F-4D97-AF65-F5344CB8AC3E}">
        <p14:creationId xmlns:p14="http://schemas.microsoft.com/office/powerpoint/2010/main" val="90928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DE3788-EB01-4791-AB81-2E574AC6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36" y="2075688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Köszönöm a Megtisztelő Figyelmet!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50"/>
            <a:ext cx="12192000" cy="25717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7182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429" y="1271827"/>
            <a:ext cx="1088571" cy="301442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199" y="1271827"/>
            <a:ext cx="909242" cy="30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5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973697-A5D3-47D1-8013-B737391FA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247" y="1331563"/>
            <a:ext cx="10051869" cy="3035808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/>
              <a:t>Történelmi tanulságok</a:t>
            </a:r>
            <a:endParaRPr lang="hu-HU" sz="4800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3118102" y="3526741"/>
            <a:ext cx="5918781" cy="496389"/>
          </a:xfrm>
        </p:spPr>
        <p:txBody>
          <a:bodyPr/>
          <a:lstStyle/>
          <a:p>
            <a:r>
              <a:rPr lang="hu-HU" dirty="0"/>
              <a:t>Fejlődési irányok az elmúlt 3000 évben</a:t>
            </a:r>
          </a:p>
        </p:txBody>
      </p:sp>
      <p:pic>
        <p:nvPicPr>
          <p:cNvPr id="1026" name="Picture 2" descr="http://users.atw.hu/sry/lh502M_elemei/image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55" y="4550490"/>
            <a:ext cx="1238954" cy="17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sers.atw.hu/sry/lh502M_elemei/image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769" y="4468031"/>
            <a:ext cx="1395053" cy="18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921113" y="639385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Hérón</a:t>
            </a:r>
            <a:r>
              <a:rPr lang="hu-HU" dirty="0"/>
              <a:t> gőzturbinája </a:t>
            </a:r>
          </a:p>
        </p:txBody>
      </p:sp>
      <p:sp>
        <p:nvSpPr>
          <p:cNvPr id="7" name="Téglalap 6"/>
          <p:cNvSpPr/>
          <p:nvPr/>
        </p:nvSpPr>
        <p:spPr>
          <a:xfrm>
            <a:off x="6672087" y="6432064"/>
            <a:ext cx="5412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William </a:t>
            </a:r>
            <a:r>
              <a:rPr lang="hu-HU" dirty="0" err="1"/>
              <a:t>Murdock</a:t>
            </a:r>
            <a:r>
              <a:rPr lang="hu-HU" dirty="0"/>
              <a:t> Oszcillációs gépe 1785-ből</a:t>
            </a: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hu-HU" dirty="0"/>
          </a:p>
        </p:txBody>
      </p:sp>
      <p:pic>
        <p:nvPicPr>
          <p:cNvPr id="1030" name="Picture 6" descr="https://upload.wikimedia.org/wikipedia/commons/8/82/Archimedes_scr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47" y="4734257"/>
            <a:ext cx="2084102" cy="13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896247" y="6377883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„</a:t>
            </a:r>
            <a:r>
              <a:rPr lang="hu-HU" dirty="0" err="1"/>
              <a:t>Archimedeszi</a:t>
            </a:r>
            <a:r>
              <a:rPr lang="hu-HU" dirty="0"/>
              <a:t>” csavar</a:t>
            </a:r>
          </a:p>
        </p:txBody>
      </p:sp>
    </p:spTree>
    <p:extLst>
      <p:ext uri="{BB962C8B-B14F-4D97-AF65-F5344CB8AC3E}">
        <p14:creationId xmlns:p14="http://schemas.microsoft.com/office/powerpoint/2010/main" val="39154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0DD558-3672-4610-BBED-CE02609A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7" y="484632"/>
            <a:ext cx="11364686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gigaprojektek – elveszett tapasztalat</a:t>
            </a:r>
            <a:endParaRPr lang="en-US" sz="3600" dirty="0"/>
          </a:p>
        </p:txBody>
      </p:sp>
      <p:pic>
        <p:nvPicPr>
          <p:cNvPr id="2050" name="Picture 2" descr="The Great Pyramid in Egypt Was Once White, Not Golden Yellow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9" y="2299061"/>
            <a:ext cx="2952210" cy="147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örögország oldala: Az Akropolis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06" y="2821577"/>
            <a:ext cx="3300906" cy="21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Kínai Nagy Fal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64" y="4180114"/>
            <a:ext cx="3213041" cy="24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5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0DD558-3672-4610-BBED-CE02609A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5" y="484632"/>
            <a:ext cx="3943017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Hulladékok</a:t>
            </a:r>
            <a:r>
              <a:rPr lang="en-US" sz="3600" dirty="0"/>
              <a:t> </a:t>
            </a:r>
            <a:r>
              <a:rPr lang="en-US" sz="3600" dirty="0" err="1"/>
              <a:t>kezelésének</a:t>
            </a:r>
            <a:r>
              <a:rPr lang="en-US" sz="3600" dirty="0"/>
              <a:t> </a:t>
            </a:r>
            <a:r>
              <a:rPr lang="en-US" sz="3600" dirty="0" err="1"/>
              <a:t>aránya</a:t>
            </a:r>
            <a:r>
              <a:rPr lang="en-US" sz="3600" dirty="0"/>
              <a:t> 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B6AA6D18-FAB8-4468-AEE6-03494C753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388" r="3134"/>
          <a:stretch/>
        </p:blipFill>
        <p:spPr>
          <a:xfrm>
            <a:off x="1" y="10"/>
            <a:ext cx="7546216" cy="685799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0C58A3C-A0B7-433C-BA27-646FCCF3AE5F}"/>
              </a:ext>
            </a:extLst>
          </p:cNvPr>
          <p:cNvSpPr txBox="1"/>
          <p:nvPr/>
        </p:nvSpPr>
        <p:spPr>
          <a:xfrm>
            <a:off x="7865805" y="2121408"/>
            <a:ext cx="3677263" cy="4092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/>
              <a:t>Forrás: Eurostat</a:t>
            </a:r>
          </a:p>
        </p:txBody>
      </p:sp>
    </p:spTree>
    <p:extLst>
      <p:ext uri="{BB962C8B-B14F-4D97-AF65-F5344CB8AC3E}">
        <p14:creationId xmlns:p14="http://schemas.microsoft.com/office/powerpoint/2010/main" val="300090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A184731-2495-4C5E-84D7-045E260A3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BDA4DC5-9C94-4C6C-A12F-2E0C8D69B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D28D8CF-77B4-4A23-8936-3A58A68A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8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Lineárisból</a:t>
            </a:r>
            <a:r>
              <a:rPr lang="en-US" sz="38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 a </a:t>
            </a:r>
            <a:r>
              <a:rPr lang="en-US" sz="38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körforgásos</a:t>
            </a:r>
            <a:r>
              <a:rPr lang="en-US" sz="38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38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gazdaságba</a:t>
            </a:r>
            <a:endParaRPr lang="en-US" sz="3800" dirty="0">
              <a:blipFill dpi="0" rotWithShape="1">
                <a:blip r:embed="rId5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E94BE2BE-0421-4342-A433-291DA3B9A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827916"/>
            <a:ext cx="9052560" cy="4448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700"/>
              <a:t>Forrás: </a:t>
            </a:r>
            <a:r>
              <a:rPr lang="en-US" sz="170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AMAZING WORLD OF SCIENCE WITH MR. GREEN - Home (mrgscience.com)</a:t>
            </a:r>
            <a:endParaRPr lang="en-US" sz="1700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B1E5C71-0EB0-4D54-8D8A-3F99A1696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147C6D7-07CB-4821-9F9F-6D0374810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4748738-A09C-4DCD-A808-FA8B235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Kép 2">
            <a:extLst>
              <a:ext uri="{FF2B5EF4-FFF2-40B4-BE49-F238E27FC236}">
                <a16:creationId xmlns:a16="http://schemas.microsoft.com/office/drawing/2014/main" id="{5FB9190A-BAF8-4CE3-8342-70BA616B10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8774" y="41681"/>
            <a:ext cx="7649426" cy="41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0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DA33B0-C4C1-4E0A-9004-A54E9254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00" y="135424"/>
            <a:ext cx="11260890" cy="1609344"/>
          </a:xfrm>
        </p:spPr>
        <p:txBody>
          <a:bodyPr>
            <a:normAutofit/>
          </a:bodyPr>
          <a:lstStyle/>
          <a:p>
            <a:r>
              <a:rPr lang="hu-HU" sz="4400" dirty="0"/>
              <a:t>Körforgásos gazdaság eszközei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0F203C1-7C3B-43FB-8828-8A005A1CD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799978"/>
              </p:ext>
            </p:extLst>
          </p:nvPr>
        </p:nvGraphicFramePr>
        <p:xfrm>
          <a:off x="325864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Diagram group">
            <a:extLst>
              <a:ext uri="{FF2B5EF4-FFF2-40B4-BE49-F238E27FC236}">
                <a16:creationId xmlns:a16="http://schemas.microsoft.com/office/drawing/2014/main" id="{063A331E-AA0B-48BF-976F-7D2C5342A21D}"/>
              </a:ext>
            </a:extLst>
          </p:cNvPr>
          <p:cNvGrpSpPr/>
          <p:nvPr/>
        </p:nvGrpSpPr>
        <p:grpSpPr>
          <a:xfrm>
            <a:off x="5001841" y="1566338"/>
            <a:ext cx="2980266" cy="2980266"/>
            <a:chOff x="3793066" y="2438400"/>
            <a:chExt cx="2980266" cy="2980266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20" name="Csoportba foglalás 19">
              <a:extLst>
                <a:ext uri="{FF2B5EF4-FFF2-40B4-BE49-F238E27FC236}">
                  <a16:creationId xmlns:a16="http://schemas.microsoft.com/office/drawing/2014/main" id="{75C0501E-2544-4A58-996B-F8D922176618}"/>
                </a:ext>
              </a:extLst>
            </p:cNvPr>
            <p:cNvGrpSpPr/>
            <p:nvPr/>
          </p:nvGrpSpPr>
          <p:grpSpPr>
            <a:xfrm>
              <a:off x="3793066" y="2438400"/>
              <a:ext cx="2980266" cy="2980266"/>
              <a:chOff x="3793066" y="2438400"/>
              <a:chExt cx="2980266" cy="2980266"/>
            </a:xfrm>
          </p:grpSpPr>
          <p:sp>
            <p:nvSpPr>
              <p:cNvPr id="21" name="Alak 20">
                <a:extLst>
                  <a:ext uri="{FF2B5EF4-FFF2-40B4-BE49-F238E27FC236}">
                    <a16:creationId xmlns:a16="http://schemas.microsoft.com/office/drawing/2014/main" id="{D7B0D62B-A64D-4E5F-B411-F91D4610B2BD}"/>
                  </a:ext>
                </a:extLst>
              </p:cNvPr>
              <p:cNvSpPr/>
              <p:nvPr/>
            </p:nvSpPr>
            <p:spPr>
              <a:xfrm>
                <a:off x="3793066" y="2438400"/>
                <a:ext cx="2980266" cy="2980266"/>
              </a:xfrm>
              <a:prstGeom prst="gear9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Alak 4">
                <a:extLst>
                  <a:ext uri="{FF2B5EF4-FFF2-40B4-BE49-F238E27FC236}">
                    <a16:creationId xmlns:a16="http://schemas.microsoft.com/office/drawing/2014/main" id="{17288581-6314-4903-886C-891E48474D56}"/>
                  </a:ext>
                </a:extLst>
              </p:cNvPr>
              <p:cNvSpPr txBox="1"/>
              <p:nvPr/>
            </p:nvSpPr>
            <p:spPr>
              <a:xfrm>
                <a:off x="4392232" y="3136513"/>
                <a:ext cx="1781934" cy="153191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u-HU" sz="2400" kern="1200" dirty="0"/>
                  <a:t>Felújítás</a:t>
                </a:r>
              </a:p>
            </p:txBody>
          </p:sp>
        </p:grpSp>
      </p:grpSp>
      <p:grpSp>
        <p:nvGrpSpPr>
          <p:cNvPr id="23" name="Diagram group">
            <a:extLst>
              <a:ext uri="{FF2B5EF4-FFF2-40B4-BE49-F238E27FC236}">
                <a16:creationId xmlns:a16="http://schemas.microsoft.com/office/drawing/2014/main" id="{61B5AC89-4A76-44B8-A3D6-E71C2051A55E}"/>
              </a:ext>
            </a:extLst>
          </p:cNvPr>
          <p:cNvGrpSpPr/>
          <p:nvPr/>
        </p:nvGrpSpPr>
        <p:grpSpPr>
          <a:xfrm rot="341161">
            <a:off x="6129799" y="4356829"/>
            <a:ext cx="2123675" cy="2123675"/>
            <a:chOff x="3273095" y="238642"/>
            <a:chExt cx="2123675" cy="2123675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24" name="Csoportba foglalás 23">
              <a:extLst>
                <a:ext uri="{FF2B5EF4-FFF2-40B4-BE49-F238E27FC236}">
                  <a16:creationId xmlns:a16="http://schemas.microsoft.com/office/drawing/2014/main" id="{4443BDF7-483C-46F5-B494-C386C9BD6FB4}"/>
                </a:ext>
              </a:extLst>
            </p:cNvPr>
            <p:cNvGrpSpPr/>
            <p:nvPr/>
          </p:nvGrpSpPr>
          <p:grpSpPr>
            <a:xfrm>
              <a:off x="3273095" y="238642"/>
              <a:ext cx="2123675" cy="2123675"/>
              <a:chOff x="3273095" y="238642"/>
              <a:chExt cx="2123675" cy="2123675"/>
            </a:xfrm>
          </p:grpSpPr>
          <p:sp>
            <p:nvSpPr>
              <p:cNvPr id="25" name="Alak 24">
                <a:extLst>
                  <a:ext uri="{FF2B5EF4-FFF2-40B4-BE49-F238E27FC236}">
                    <a16:creationId xmlns:a16="http://schemas.microsoft.com/office/drawing/2014/main" id="{7FB351F9-1667-4C4F-B291-A8F69E6A50B0}"/>
                  </a:ext>
                </a:extLst>
              </p:cNvPr>
              <p:cNvSpPr/>
              <p:nvPr/>
            </p:nvSpPr>
            <p:spPr>
              <a:xfrm rot="20700000">
                <a:off x="3273095" y="238642"/>
                <a:ext cx="2123675" cy="2123675"/>
              </a:xfrm>
              <a:prstGeom prst="gear6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Alak 4">
                <a:extLst>
                  <a:ext uri="{FF2B5EF4-FFF2-40B4-BE49-F238E27FC236}">
                    <a16:creationId xmlns:a16="http://schemas.microsoft.com/office/drawing/2014/main" id="{58146CD2-91FF-49B6-9916-29460B424289}"/>
                  </a:ext>
                </a:extLst>
              </p:cNvPr>
              <p:cNvSpPr txBox="1"/>
              <p:nvPr/>
            </p:nvSpPr>
            <p:spPr>
              <a:xfrm>
                <a:off x="3738879" y="704426"/>
                <a:ext cx="1192106" cy="119210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u-HU" kern="1200" dirty="0" err="1"/>
                  <a:t>Újragyár</a:t>
                </a:r>
                <a:r>
                  <a:rPr lang="hu-HU" kern="1200" dirty="0"/>
                  <a:t>-tás</a:t>
                </a:r>
                <a:endParaRPr lang="hu-HU" sz="2400" kern="1200" dirty="0"/>
              </a:p>
            </p:txBody>
          </p:sp>
        </p:grpSp>
      </p:grpSp>
      <p:grpSp>
        <p:nvGrpSpPr>
          <p:cNvPr id="31" name="Diagram group">
            <a:extLst>
              <a:ext uri="{FF2B5EF4-FFF2-40B4-BE49-F238E27FC236}">
                <a16:creationId xmlns:a16="http://schemas.microsoft.com/office/drawing/2014/main" id="{CED5D1DD-A872-4429-BB54-9960E611018B}"/>
              </a:ext>
            </a:extLst>
          </p:cNvPr>
          <p:cNvGrpSpPr/>
          <p:nvPr/>
        </p:nvGrpSpPr>
        <p:grpSpPr>
          <a:xfrm rot="20876400">
            <a:off x="6949167" y="2408915"/>
            <a:ext cx="2980266" cy="2980266"/>
            <a:chOff x="3793066" y="2438400"/>
            <a:chExt cx="2980266" cy="2980266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32" name="Csoportba foglalás 31">
              <a:extLst>
                <a:ext uri="{FF2B5EF4-FFF2-40B4-BE49-F238E27FC236}">
                  <a16:creationId xmlns:a16="http://schemas.microsoft.com/office/drawing/2014/main" id="{FD4474A5-6A94-44BD-B32A-B72B048AE343}"/>
                </a:ext>
              </a:extLst>
            </p:cNvPr>
            <p:cNvGrpSpPr/>
            <p:nvPr/>
          </p:nvGrpSpPr>
          <p:grpSpPr>
            <a:xfrm>
              <a:off x="3793066" y="2438400"/>
              <a:ext cx="2980266" cy="2980266"/>
              <a:chOff x="3793066" y="2438400"/>
              <a:chExt cx="2980266" cy="2980266"/>
            </a:xfrm>
          </p:grpSpPr>
          <p:sp>
            <p:nvSpPr>
              <p:cNvPr id="33" name="Alak 32">
                <a:extLst>
                  <a:ext uri="{FF2B5EF4-FFF2-40B4-BE49-F238E27FC236}">
                    <a16:creationId xmlns:a16="http://schemas.microsoft.com/office/drawing/2014/main" id="{4F0BAB4A-09A5-438B-862D-A3DD2CDA87D4}"/>
                  </a:ext>
                </a:extLst>
              </p:cNvPr>
              <p:cNvSpPr/>
              <p:nvPr/>
            </p:nvSpPr>
            <p:spPr>
              <a:xfrm>
                <a:off x="3793066" y="2438400"/>
                <a:ext cx="2980266" cy="2980266"/>
              </a:xfrm>
              <a:prstGeom prst="gear9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Alak 4">
                <a:extLst>
                  <a:ext uri="{FF2B5EF4-FFF2-40B4-BE49-F238E27FC236}">
                    <a16:creationId xmlns:a16="http://schemas.microsoft.com/office/drawing/2014/main" id="{26BC39A9-682A-42A5-9812-157312A61BF0}"/>
                  </a:ext>
                </a:extLst>
              </p:cNvPr>
              <p:cNvSpPr txBox="1"/>
              <p:nvPr/>
            </p:nvSpPr>
            <p:spPr>
              <a:xfrm>
                <a:off x="4392232" y="3136513"/>
                <a:ext cx="1781934" cy="153191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u-HU" sz="2400" kern="1200" dirty="0" err="1"/>
                  <a:t>Újrahasz-nosítás</a:t>
                </a:r>
                <a:endParaRPr lang="hu-HU" sz="2400" kern="1200" dirty="0"/>
              </a:p>
            </p:txBody>
          </p:sp>
        </p:grpSp>
      </p:grpSp>
      <p:grpSp>
        <p:nvGrpSpPr>
          <p:cNvPr id="35" name="Diagram group">
            <a:extLst>
              <a:ext uri="{FF2B5EF4-FFF2-40B4-BE49-F238E27FC236}">
                <a16:creationId xmlns:a16="http://schemas.microsoft.com/office/drawing/2014/main" id="{702A525A-7A67-4D4B-93BB-569D5272F308}"/>
              </a:ext>
            </a:extLst>
          </p:cNvPr>
          <p:cNvGrpSpPr/>
          <p:nvPr/>
        </p:nvGrpSpPr>
        <p:grpSpPr>
          <a:xfrm>
            <a:off x="1710424" y="1048387"/>
            <a:ext cx="2456982" cy="2432127"/>
            <a:chOff x="3273095" y="238642"/>
            <a:chExt cx="2123675" cy="2123675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36" name="Csoportba foglalás 35">
              <a:extLst>
                <a:ext uri="{FF2B5EF4-FFF2-40B4-BE49-F238E27FC236}">
                  <a16:creationId xmlns:a16="http://schemas.microsoft.com/office/drawing/2014/main" id="{DFEC4427-1C70-4529-A3C9-F2F40584C75C}"/>
                </a:ext>
              </a:extLst>
            </p:cNvPr>
            <p:cNvGrpSpPr/>
            <p:nvPr/>
          </p:nvGrpSpPr>
          <p:grpSpPr>
            <a:xfrm>
              <a:off x="3273095" y="238642"/>
              <a:ext cx="2123675" cy="2123675"/>
              <a:chOff x="3273095" y="238642"/>
              <a:chExt cx="2123675" cy="2123675"/>
            </a:xfrm>
          </p:grpSpPr>
          <p:sp>
            <p:nvSpPr>
              <p:cNvPr id="37" name="Alak 36">
                <a:extLst>
                  <a:ext uri="{FF2B5EF4-FFF2-40B4-BE49-F238E27FC236}">
                    <a16:creationId xmlns:a16="http://schemas.microsoft.com/office/drawing/2014/main" id="{0D08FA29-CC8F-4F26-8677-81F8BA2CB219}"/>
                  </a:ext>
                </a:extLst>
              </p:cNvPr>
              <p:cNvSpPr/>
              <p:nvPr/>
            </p:nvSpPr>
            <p:spPr>
              <a:xfrm rot="20700000">
                <a:off x="3273095" y="238642"/>
                <a:ext cx="2123675" cy="2123675"/>
              </a:xfrm>
              <a:prstGeom prst="gear6">
                <a:avLst/>
              </a:prstGeom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Alak 4">
                <a:extLst>
                  <a:ext uri="{FF2B5EF4-FFF2-40B4-BE49-F238E27FC236}">
                    <a16:creationId xmlns:a16="http://schemas.microsoft.com/office/drawing/2014/main" id="{0AE2FCB2-D828-446E-A96B-3368D310E3FA}"/>
                  </a:ext>
                </a:extLst>
              </p:cNvPr>
              <p:cNvSpPr txBox="1"/>
              <p:nvPr/>
            </p:nvSpPr>
            <p:spPr>
              <a:xfrm>
                <a:off x="3738879" y="704426"/>
                <a:ext cx="1192106" cy="119210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u-HU" sz="1600" kern="1200" dirty="0" err="1"/>
                  <a:t>Újrafelhasz-nálás</a:t>
                </a:r>
                <a:endParaRPr lang="hu-HU" sz="16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121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F92410D-5576-486B-81CF-3BECEC7E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311" y="639763"/>
            <a:ext cx="4181518" cy="2625951"/>
          </a:xfrm>
          <a:ln>
            <a:noFill/>
          </a:ln>
        </p:spPr>
        <p:txBody>
          <a:bodyPr>
            <a:normAutofit/>
          </a:bodyPr>
          <a:lstStyle/>
          <a:p>
            <a:r>
              <a:rPr lang="hu-HU" sz="3600" b="1" dirty="0"/>
              <a:t>Megváltozott szemlélet, újszerű gondolkozás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25CDE911-44E1-4DEA-B838-DA9D232E0C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742057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1463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0C70E0-A0E3-4461-9C36-11C4BA2E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03" y="203262"/>
            <a:ext cx="4730451" cy="163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Ipar</a:t>
            </a:r>
            <a:r>
              <a:rPr lang="en-US" sz="4400" dirty="0"/>
              <a:t> 4.0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1199E5F-8A91-49B9-90F3-84A6FC031BF1}"/>
              </a:ext>
            </a:extLst>
          </p:cNvPr>
          <p:cNvSpPr txBox="1"/>
          <p:nvPr/>
        </p:nvSpPr>
        <p:spPr>
          <a:xfrm>
            <a:off x="769402" y="1699913"/>
            <a:ext cx="5434679" cy="4541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/>
              <a:t>IoT </a:t>
            </a:r>
            <a:r>
              <a:rPr lang="en-US" sz="2800" dirty="0" err="1"/>
              <a:t>technológiák</a:t>
            </a:r>
            <a:endParaRPr lang="en-US" sz="28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8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 err="1"/>
              <a:t>Mesterséges</a:t>
            </a:r>
            <a:r>
              <a:rPr lang="en-US" sz="2800" dirty="0"/>
              <a:t> </a:t>
            </a:r>
            <a:r>
              <a:rPr lang="en-US" sz="2800" dirty="0" err="1"/>
              <a:t>inteligencia</a:t>
            </a:r>
            <a:endParaRPr lang="en-US" sz="28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8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 err="1"/>
              <a:t>Tanuló</a:t>
            </a:r>
            <a:r>
              <a:rPr lang="en-US" sz="2800" dirty="0"/>
              <a:t> </a:t>
            </a:r>
            <a:r>
              <a:rPr lang="en-US" sz="2800" dirty="0" err="1"/>
              <a:t>algoritmusok</a:t>
            </a:r>
            <a:endParaRPr lang="en-US" sz="28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8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/>
              <a:t>3D </a:t>
            </a:r>
            <a:r>
              <a:rPr lang="en-US" sz="2800" dirty="0" err="1"/>
              <a:t>nyomtatás</a:t>
            </a:r>
            <a:endParaRPr lang="en-US" sz="28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8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 err="1"/>
              <a:t>Anyagtechnológiák</a:t>
            </a:r>
            <a:r>
              <a:rPr lang="en-US" sz="2800" dirty="0"/>
              <a:t> </a:t>
            </a:r>
            <a:r>
              <a:rPr lang="en-US" sz="2800" dirty="0" err="1"/>
              <a:t>fejlődése</a:t>
            </a:r>
            <a:endParaRPr lang="hu-HU" sz="28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hu-HU" sz="28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hu-HU" sz="2800" dirty="0"/>
              <a:t>5/6 G térnyerése</a:t>
            </a:r>
            <a:endParaRPr lang="en-US" sz="28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par 4.0 - megoldásszállítói kérdőív">
            <a:extLst>
              <a:ext uri="{FF2B5EF4-FFF2-40B4-BE49-F238E27FC236}">
                <a16:creationId xmlns:a16="http://schemas.microsoft.com/office/drawing/2014/main" id="{68A0858B-F45E-4454-AE88-E43615A437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9" r="29896" b="-1"/>
          <a:stretch/>
        </p:blipFill>
        <p:spPr bwMode="auto"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8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D517EE-B827-4B73-9185-9DBDE64B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Csak okosan…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27B9E640-8E8C-4A33-8397-005F70CDB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503260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6309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Fabet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bet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TM03090434[[fn=Fabetű]]</Template>
  <TotalTime>379</TotalTime>
  <Words>4012</Words>
  <Application>Microsoft Office PowerPoint</Application>
  <PresentationFormat>Szélesvásznú</PresentationFormat>
  <Paragraphs>214</Paragraphs>
  <Slides>14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2" baseType="lpstr">
      <vt:lpstr>Calibri</vt:lpstr>
      <vt:lpstr>opensans-regular</vt:lpstr>
      <vt:lpstr>Rockwell</vt:lpstr>
      <vt:lpstr>Rockwell Condensed</vt:lpstr>
      <vt:lpstr>Rockwell Extra Bold</vt:lpstr>
      <vt:lpstr>Times New Roman</vt:lpstr>
      <vt:lpstr>Wingdings</vt:lpstr>
      <vt:lpstr>Fabetű</vt:lpstr>
      <vt:lpstr>Körforgásos építőipari okos megoldások, karbonlábnyom csökkentés </vt:lpstr>
      <vt:lpstr>Történelmi tanulságok</vt:lpstr>
      <vt:lpstr>gigaprojektek – elveszett tapasztalat</vt:lpstr>
      <vt:lpstr>Hulladékok kezelésének aránya </vt:lpstr>
      <vt:lpstr>Lineárisból a körforgásos gazdaságba</vt:lpstr>
      <vt:lpstr>Körforgásos gazdaság eszközei</vt:lpstr>
      <vt:lpstr>Megváltozott szemlélet, újszerű gondolkozás</vt:lpstr>
      <vt:lpstr>Ipar 4.0</vt:lpstr>
      <vt:lpstr>Csak okosan…</vt:lpstr>
      <vt:lpstr>OKOSAN…</vt:lpstr>
      <vt:lpstr>Digitális építőipar - BIM lehetőségei</vt:lpstr>
      <vt:lpstr>Elméleti számítás SEVE szoftver alkalmazásával</vt:lpstr>
      <vt:lpstr>Aszfalthengerek</vt:lpstr>
      <vt:lpstr>Köszönöm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RAJCSÁNYI, Ferenc (SGHUN)</dc:creator>
  <cp:lastModifiedBy>ISO 9000 Forum</cp:lastModifiedBy>
  <cp:revision>30</cp:revision>
  <dcterms:created xsi:type="dcterms:W3CDTF">2021-09-07T10:57:02Z</dcterms:created>
  <dcterms:modified xsi:type="dcterms:W3CDTF">2021-09-13T07:16:08Z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b95ba9-d50e-4074-b623-0a9711dc916f_Enabled">
    <vt:lpwstr>true</vt:lpwstr>
  </property>
  <property fmtid="{D5CDD505-2E9C-101B-9397-08002B2CF9AE}" pid="3" name="MSIP_Label_06b95ba9-d50e-4074-b623-0a9711dc916f_SetDate">
    <vt:lpwstr>2021-09-07T10:57:02Z</vt:lpwstr>
  </property>
  <property fmtid="{D5CDD505-2E9C-101B-9397-08002B2CF9AE}" pid="4" name="MSIP_Label_06b95ba9-d50e-4074-b623-0a9711dc916f_Method">
    <vt:lpwstr>Standard</vt:lpwstr>
  </property>
  <property fmtid="{D5CDD505-2E9C-101B-9397-08002B2CF9AE}" pid="5" name="MSIP_Label_06b95ba9-d50e-4074-b623-0a9711dc916f_Name">
    <vt:lpwstr>[Public]</vt:lpwstr>
  </property>
  <property fmtid="{D5CDD505-2E9C-101B-9397-08002B2CF9AE}" pid="6" name="MSIP_Label_06b95ba9-d50e-4074-b623-0a9711dc916f_SiteId">
    <vt:lpwstr>be0be093-a2ad-444c-93d9-5626e83beefc</vt:lpwstr>
  </property>
  <property fmtid="{D5CDD505-2E9C-101B-9397-08002B2CF9AE}" pid="7" name="MSIP_Label_06b95ba9-d50e-4074-b623-0a9711dc916f_ActionId">
    <vt:lpwstr>cc20c251-5979-4e9f-8af2-8c3caebd3feb</vt:lpwstr>
  </property>
  <property fmtid="{D5CDD505-2E9C-101B-9397-08002B2CF9AE}" pid="8" name="MSIP_Label_06b95ba9-d50e-4074-b623-0a9711dc916f_ContentBits">
    <vt:lpwstr>0</vt:lpwstr>
  </property>
</Properties>
</file>