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4" r:id="rId2"/>
    <p:sldId id="378" r:id="rId3"/>
    <p:sldId id="379" r:id="rId4"/>
    <p:sldId id="395" r:id="rId5"/>
    <p:sldId id="380" r:id="rId6"/>
    <p:sldId id="353" r:id="rId7"/>
    <p:sldId id="381" r:id="rId8"/>
    <p:sldId id="382" r:id="rId9"/>
    <p:sldId id="383" r:id="rId10"/>
    <p:sldId id="386" r:id="rId11"/>
    <p:sldId id="387" r:id="rId12"/>
    <p:sldId id="388" r:id="rId13"/>
    <p:sldId id="328" r:id="rId14"/>
    <p:sldId id="389" r:id="rId15"/>
    <p:sldId id="390" r:id="rId16"/>
    <p:sldId id="391" r:id="rId17"/>
    <p:sldId id="392" r:id="rId18"/>
    <p:sldId id="393" r:id="rId19"/>
    <p:sldId id="394" r:id="rId20"/>
    <p:sldId id="396" r:id="rId21"/>
    <p:sldId id="397" r:id="rId22"/>
    <p:sldId id="398" r:id="rId23"/>
    <p:sldId id="399" r:id="rId24"/>
    <p:sldId id="400" r:id="rId25"/>
    <p:sldId id="401" r:id="rId26"/>
    <p:sldId id="403" r:id="rId27"/>
    <p:sldId id="404" r:id="rId28"/>
    <p:sldId id="405" r:id="rId29"/>
    <p:sldId id="406" r:id="rId30"/>
    <p:sldId id="409" r:id="rId31"/>
    <p:sldId id="410" r:id="rId32"/>
    <p:sldId id="411" r:id="rId33"/>
    <p:sldId id="412" r:id="rId34"/>
    <p:sldId id="413" r:id="rId35"/>
    <p:sldId id="419" r:id="rId36"/>
    <p:sldId id="415" r:id="rId37"/>
    <p:sldId id="416" r:id="rId38"/>
    <p:sldId id="332" r:id="rId39"/>
    <p:sldId id="334" r:id="rId40"/>
  </p:sldIdLst>
  <p:sldSz cx="12192000" cy="6858000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00CC"/>
    <a:srgbClr val="008000"/>
    <a:srgbClr val="8E0000"/>
    <a:srgbClr val="B20E70"/>
    <a:srgbClr val="1AB6EE"/>
    <a:srgbClr val="C9EFCA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54" autoAdjust="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682" y="0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r">
              <a:defRPr sz="1200"/>
            </a:lvl1pPr>
          </a:lstStyle>
          <a:p>
            <a:fld id="{9595F4F4-E2D7-4C3A-AC2F-DC69111662E7}" type="datetimeFigureOut">
              <a:rPr lang="hu-HU" smtClean="0"/>
              <a:t>2019.04.20.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r">
              <a:defRPr sz="1200"/>
            </a:lvl1pPr>
          </a:lstStyle>
          <a:p>
            <a:fld id="{51A7247F-AC5D-4D9B-AE41-76D19713A89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51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071647FD-9A42-49BD-87A9-B4D17B659745}" type="datetimeFigureOut">
              <a:rPr lang="hu-HU" smtClean="0"/>
              <a:t>2019.04.20.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36" tIns="49518" rIns="99036" bIns="49518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5981432E-3F74-4A99-BD9D-B36B010F9C6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9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42495" indent="-3232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9849" indent="-2579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19102" indent="-2579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0074" indent="-2579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35255" indent="-257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0436" indent="-257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25617" indent="-257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20798" indent="-257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2E4C4C-0807-4E3D-82CD-9E323645BF49}" type="slidenum">
              <a:rPr lang="hu-HU" altLang="hu-HU" smtClean="0"/>
              <a:pPr/>
              <a:t>1</a:t>
            </a:fld>
            <a:endParaRPr lang="hu-HU" altLang="hu-HU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28838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D5946-40C5-41A3-A598-B10EE20259F1}" type="slidenum">
              <a:rPr lang="hu-HU" altLang="hu-HU" smtClean="0"/>
              <a:pPr/>
              <a:t>3</a:t>
            </a:fld>
            <a:endParaRPr lang="hu-HU" altLang="hu-HU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286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D5946-40C5-41A3-A598-B10EE20259F1}" type="slidenum">
              <a:rPr lang="hu-HU" altLang="hu-HU" smtClean="0"/>
              <a:pPr/>
              <a:t>4</a:t>
            </a:fld>
            <a:endParaRPr lang="hu-HU" altLang="hu-HU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1228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B9B5BF-1B1B-4893-8272-A414A45B1BEE}" type="slidenum">
              <a:rPr lang="hu-HU" altLang="hu-HU" smtClean="0"/>
              <a:pPr/>
              <a:t>5</a:t>
            </a:fld>
            <a:endParaRPr lang="hu-HU" altLang="hu-HU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230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6F83F-DEC1-4E6B-B490-68305BC886FE}" type="slidenum">
              <a:rPr lang="hu-HU" altLang="hu-HU" smtClean="0"/>
              <a:pPr>
                <a:defRPr/>
              </a:pPr>
              <a:t>19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884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DF0F6-2DE4-468A-BCD0-D9E4DB475DD7}" type="slidenum">
              <a:rPr lang="hu-HU" altLang="hu-HU" smtClean="0"/>
              <a:pPr/>
              <a:t>24</a:t>
            </a:fld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43480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C57F1A-1A50-4F10-843B-795151627364}" type="slidenum">
              <a:rPr lang="hu-HU" altLang="hu-HU" smtClean="0"/>
              <a:pPr/>
              <a:t>27</a:t>
            </a:fld>
            <a:endParaRPr lang="hu-HU" altLang="hu-HU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14501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6F83F-DEC1-4E6B-B490-68305BC886FE}" type="slidenum">
              <a:rPr lang="hu-HU" altLang="hu-HU" smtClean="0"/>
              <a:pPr>
                <a:defRPr/>
              </a:pPr>
              <a:t>29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9501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623" indent="-309471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7882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033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185" indent="-247576" defTabSz="103500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338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8489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3643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794" indent="-247576" defTabSz="10350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2E7EFD-930F-46BC-95D6-5ACDEC406356}" type="slidenum">
              <a:rPr lang="hu-HU" altLang="hu-HU" smtClean="0"/>
              <a:pPr/>
              <a:t>36</a:t>
            </a:fld>
            <a:endParaRPr lang="hu-HU" altLang="hu-HU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47855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C7BFC1A-5493-4632-AB3C-E00DBB91C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E782CF6B-1DD9-435E-A50A-EFE91CA9E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A273054-910E-4F8D-8529-680B0B09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5FA4-2564-4793-85EA-B77F09FA46CA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A305DE13-6699-4A5E-A53C-6F32EABF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5A967530-72BC-410E-B9E4-1375E28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57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64799B1-7169-41A1-9BE4-3346291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6F59F056-36FE-4D35-9FB1-71704C4E7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B8E3DEA-E108-490B-B699-FDB7FFB9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27EE-39DE-4EAA-8204-5AECA69CB4AA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DCFBD88D-7DA4-4144-9D43-03932266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C8379B7-93FE-4622-9785-6A0FE4AC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2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17CA09A6-CD07-48BD-96CF-0F908C7D1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3925EFDD-1905-41E1-8B40-32D577FE5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578E1C5-ACE2-4520-A465-5F091266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AEF9-80A7-440C-9C86-ACE1503ED750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1F57445-87AA-4D3A-8B51-1D4D40AE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3D72A9E6-1A4A-487F-B5D9-53D6500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164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A2D8-AD34-48C3-8CF0-EF1E47519CD1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7869-AE0A-46A1-950C-C623150B519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18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CEF35D5-892F-467F-A208-D6D41BA4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E0A69C4-BC81-407F-B160-B030F19A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D562E29-2ACB-47A1-88B9-95E7F4F8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F3B3-9259-4188-8DBA-CDA21DB6630D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EE6068B0-C6E4-483B-AA5D-D263DDC0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341C8869-4DB9-4775-8EBC-7F689826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1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7822086-8D4A-475A-8048-78745C4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E157B8F-275B-43B3-B66C-4691BB96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FDB4D29-9080-4B9E-A089-F0DC8560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E108-098B-44B5-82AD-45D9A77BCD2F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C1D085E-B383-4ACA-ACA0-180C931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318DF4A-27D3-4426-8334-9814FDC5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266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E9296ED-2055-49F2-82B1-2E62F096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A41CA66-A0CE-4C36-AFF6-90865AF37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5D0F9829-24B7-4E2D-92EC-7CA6EB0B1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D03ABEF1-4AD8-4035-B3AF-59946989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A9EA-28C4-4EAB-B4C0-86E6C306A359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8CDDFD80-B158-48B0-94AB-9A5A88AE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15C9EC57-387B-4BA3-9608-25A25274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91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DAD0D2C-DA52-485A-A858-26F7F7D6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AFAD700D-2E71-48A2-8EBB-6BE84960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EB874B81-AF4E-4AB0-BA7A-1E44942D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F9F65324-CA6E-4D2F-B743-34F5F6287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8EA56E2F-F231-45DC-A3D3-F3E4E1C1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B6EF3EEA-0A1E-4382-81C8-1F7498EF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420A-07D3-45B4-9FFC-63128511C0A4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4513F8E3-798F-49D7-9BCA-2CBF93C1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39AAEEF6-232A-495B-A44B-D651C733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9B7E1C9-984A-469E-BBD9-65A85589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06EB91E5-BD75-4F4A-9DA2-6A5F6A7F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2CF-0477-4811-BD71-AB29673AE253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C27484F6-C87D-45BE-9C90-2E71186D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69DFD8B4-EAC0-4E04-8391-91C0384E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5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F7ABBD23-D36B-480B-9647-0811D618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37-1B68-4FBF-9DDE-27BA6633CF5F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E2A6F777-3A52-4F05-8571-C178DDEE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B05DCBA1-9EF5-4473-BBB8-7F19F9B3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3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0BF6530-865F-40F0-A596-AAA054AE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38CA736-1BAD-4873-8688-0E993B3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E4942672-4851-48A2-ADBF-4ED2EB49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41FFA397-C47E-4161-82F7-E8DD453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EC07-E3E4-47C5-B483-835D566EB7EA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87EAE145-472A-45C4-B444-D2167F9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C487C2E-4354-4B12-923F-F534BA61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005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31767AC-E518-4491-8404-17AC8536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59BC58AC-8E73-4E85-BE9B-022560D8D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3B50E25-CA2B-416D-969C-D1FB4028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EDCE4CE1-0C15-44A6-AB2D-66702AE4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24AD-D227-485E-AEBD-6F8C3DBBF974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1688C8D6-16A6-41A8-8A41-07CAC31D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80EA38F-2169-4508-A569-B387DDAB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9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0" b="-1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1A6C8FC0-BA1E-4FA0-BEFD-1AE39925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EEA95058-1E36-49BA-A042-6441E49A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E547D86-E352-437D-84BE-DAAF1602E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1484-9C69-4F70-95C8-546C18B1C934}" type="datetime1">
              <a:rPr lang="hu-HU" smtClean="0"/>
              <a:t>2019.04.20.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0CDF266-185F-4D0C-8C84-8EE664B4F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/>
              <a:t>XXV.NMK-2018.09.13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BEDC164-542C-4544-A6E4-77AC8C1F8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9717-B7E1-41B5-A660-92686EFD5FB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1181820" y="757506"/>
            <a:ext cx="9825486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20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hu-HU" altLang="hu-H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SZERETETTEL ÜDVÖZÖLJÜK</a:t>
            </a:r>
            <a:endParaRPr lang="hu-HU" altLang="hu-H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hu-HU" altLang="hu-HU" sz="36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AZ EGYESÜLET 32. KÖZGYŰLÉSÉNEK RÉSZTVEVŐIT </a:t>
            </a:r>
            <a:endParaRPr lang="hu-HU" altLang="hu-HU" sz="36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  <a:endParaRPr lang="hu-HU" altLang="hu-HU" sz="36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8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lvl="1" algn="just">
              <a:spcBef>
                <a:spcPts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006600"/>
                </a:solidFill>
                <a:cs typeface="Arial" panose="020B0604020202020204" pitchFamily="34" charset="0"/>
              </a:rPr>
              <a:t>ISO 9000 FÓRUM Egyesület</a:t>
            </a:r>
          </a:p>
          <a:p>
            <a:pPr lvl="1" algn="just">
              <a:spcBef>
                <a:spcPts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006600"/>
                </a:solidFill>
                <a:cs typeface="Arial" panose="020B0604020202020204" pitchFamily="34" charset="0"/>
              </a:rPr>
              <a:t>			elnöksége</a:t>
            </a:r>
            <a:endParaRPr lang="hu-HU" altLang="hu-HU" sz="2400" b="1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4" y="64193"/>
            <a:ext cx="1080106" cy="108010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07" y="146344"/>
            <a:ext cx="813788" cy="859496"/>
          </a:xfrm>
          <a:prstGeom prst="rect">
            <a:avLst/>
          </a:prstGeom>
        </p:spPr>
      </p:pic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59936" y="6391655"/>
            <a:ext cx="2444381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7869-AE0A-46A1-950C-C623150B519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7" name="Dia számának helye 4"/>
          <p:cNvSpPr txBox="1">
            <a:spLocks/>
          </p:cNvSpPr>
          <p:nvPr/>
        </p:nvSpPr>
        <p:spPr>
          <a:xfrm>
            <a:off x="10716768" y="6202017"/>
            <a:ext cx="825375" cy="51945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319650439"/>
      </p:ext>
    </p:extLst>
  </p:cSld>
  <p:clrMapOvr>
    <a:masterClrMapping/>
  </p:clrMapOvr>
  <p:transition advTm="122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1005840" y="201168"/>
            <a:ext cx="9838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8000"/>
                </a:solidFill>
              </a:rPr>
              <a:t>2017. </a:t>
            </a:r>
            <a:r>
              <a:rPr lang="hu-HU" altLang="hu-HU" b="1" cap="all" dirty="0" smtClean="0">
                <a:solidFill>
                  <a:srgbClr val="008000"/>
                </a:solidFill>
              </a:rPr>
              <a:t>MINŐSÉGCÉLOK teljesítése </a:t>
            </a:r>
            <a:r>
              <a:rPr lang="hu-HU" altLang="hu-HU" b="1" cap="all" dirty="0">
                <a:solidFill>
                  <a:srgbClr val="008000"/>
                </a:solidFill>
              </a:rPr>
              <a:t>(QC5) </a:t>
            </a:r>
          </a:p>
        </p:txBody>
      </p:sp>
      <p:sp>
        <p:nvSpPr>
          <p:cNvPr id="13317" name="Téglalap 1"/>
          <p:cNvSpPr>
            <a:spLocks noChangeArrowheads="1"/>
          </p:cNvSpPr>
          <p:nvPr/>
        </p:nvSpPr>
        <p:spPr bwMode="auto">
          <a:xfrm>
            <a:off x="914401" y="1088135"/>
            <a:ext cx="10460736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hu-HU" sz="2400" b="1" dirty="0">
                <a:solidFill>
                  <a:srgbClr val="C00000"/>
                </a:solidFill>
              </a:rPr>
              <a:t>Az ISO 9000 FÓRUM Egyesület szakmai és működési fenntarthatóságának biztosítása</a:t>
            </a:r>
            <a:r>
              <a:rPr lang="hu-HU" sz="2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hu-HU" sz="24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rgbClr val="006600"/>
                </a:solidFill>
              </a:rPr>
              <a:t>Az </a:t>
            </a:r>
            <a:r>
              <a:rPr lang="hu-HU" sz="2400" b="1" dirty="0">
                <a:solidFill>
                  <a:srgbClr val="006600"/>
                </a:solidFill>
              </a:rPr>
              <a:t>Egyesület operatív ügyeinek (titkársági tevékenység, szakmai napok és céglátogatások szervezése, könyvelés, raktározás és logisztikai tevékenység, hostess feladatok) hatékony működtetése külső partner (EDUTAX Kft.) </a:t>
            </a:r>
            <a:r>
              <a:rPr lang="hu-HU" sz="2400" b="1" dirty="0" smtClean="0">
                <a:solidFill>
                  <a:srgbClr val="006600"/>
                </a:solidFill>
              </a:rPr>
              <a:t>bevonásával.</a:t>
            </a:r>
          </a:p>
          <a:p>
            <a:pPr marL="342900" indent="-342900">
              <a:spcBef>
                <a:spcPct val="0"/>
              </a:spcBef>
              <a:defRPr/>
            </a:pPr>
            <a:endParaRPr lang="hu-HU" sz="2400" b="1" dirty="0">
              <a:solidFill>
                <a:srgbClr val="006600"/>
              </a:solidFill>
            </a:endParaRPr>
          </a:p>
          <a:p>
            <a:pPr marL="342900" indent="-342900">
              <a:spcBef>
                <a:spcPts val="0"/>
              </a:spcBef>
              <a:defRPr/>
            </a:pPr>
            <a:r>
              <a:rPr lang="hu-HU" sz="2400" b="1" dirty="0" smtClean="0">
                <a:solidFill>
                  <a:srgbClr val="0000CC"/>
                </a:solidFill>
              </a:rPr>
              <a:t>Back </a:t>
            </a:r>
            <a:r>
              <a:rPr lang="hu-HU" sz="2400" b="1" dirty="0">
                <a:solidFill>
                  <a:srgbClr val="0000CC"/>
                </a:solidFill>
              </a:rPr>
              <a:t>Office Program (BOR) </a:t>
            </a:r>
            <a:r>
              <a:rPr lang="hu-HU" sz="2400" b="1" dirty="0" smtClean="0">
                <a:solidFill>
                  <a:srgbClr val="0000CC"/>
                </a:solidFill>
              </a:rPr>
              <a:t>kialakítása és bevezetése </a:t>
            </a:r>
            <a:r>
              <a:rPr lang="hu-HU" sz="2400" b="1" dirty="0">
                <a:solidFill>
                  <a:srgbClr val="0000CC"/>
                </a:solidFill>
              </a:rPr>
              <a:t>tanácsadó bevonásával </a:t>
            </a:r>
          </a:p>
          <a:p>
            <a:pPr marL="457200" lvl="1" indent="0" algn="just">
              <a:spcBef>
                <a:spcPts val="0"/>
              </a:spcBef>
              <a:defRPr/>
            </a:pPr>
            <a:r>
              <a:rPr lang="hu-HU" sz="2400" b="1" dirty="0" smtClean="0">
                <a:solidFill>
                  <a:srgbClr val="0000CC"/>
                </a:solidFill>
              </a:rPr>
              <a:t> A </a:t>
            </a:r>
            <a:r>
              <a:rPr lang="hu-HU" sz="2400" b="1" dirty="0">
                <a:solidFill>
                  <a:srgbClr val="0000CC"/>
                </a:solidFill>
              </a:rPr>
              <a:t>projekt célja: az ISOFÓRUM Egyesület adminisztratív folyamatainak automatizálása az átfutási idők jelentős csökkentése és a tagokról megismerhető információk bővítése érdekében.</a:t>
            </a:r>
          </a:p>
          <a:p>
            <a:pPr marL="342900" indent="-342900">
              <a:spcBef>
                <a:spcPct val="0"/>
              </a:spcBef>
              <a:defRPr/>
            </a:pPr>
            <a:endParaRPr lang="hu-HU" sz="2400" b="1" dirty="0">
              <a:solidFill>
                <a:srgbClr val="0000CC"/>
              </a:solidFill>
            </a:endParaRPr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10/38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27799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621792" y="1082040"/>
            <a:ext cx="10588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 dirty="0" smtClean="0">
                <a:solidFill>
                  <a:srgbClr val="0000FF"/>
                </a:solidFill>
              </a:rPr>
              <a:t>	Tagság </a:t>
            </a:r>
            <a:r>
              <a:rPr lang="hu-HU" altLang="hu-HU" sz="2800" b="1" dirty="0">
                <a:solidFill>
                  <a:srgbClr val="0000FF"/>
                </a:solidFill>
              </a:rPr>
              <a:t>létszámának stabilizálása, legalább 10 új jogi tag és 10 új egyéni tag beléptetése </a:t>
            </a:r>
            <a:r>
              <a:rPr lang="hu-HU" altLang="hu-HU" sz="2800" b="1" dirty="0" smtClean="0">
                <a:solidFill>
                  <a:srgbClr val="0000FF"/>
                </a:solidFill>
              </a:rPr>
              <a:t>az ISOFÓRUM-ba</a:t>
            </a:r>
            <a:r>
              <a:rPr lang="hu-HU" altLang="hu-HU" sz="2800" b="1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7486"/>
              </p:ext>
            </p:extLst>
          </p:nvPr>
        </p:nvGraphicFramePr>
        <p:xfrm>
          <a:off x="1691641" y="2295144"/>
          <a:ext cx="7589519" cy="36147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651"/>
                <a:gridCol w="1302259"/>
                <a:gridCol w="1339467"/>
                <a:gridCol w="1339467"/>
                <a:gridCol w="1376675"/>
              </a:tblGrid>
              <a:tr h="5366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Megnevezés/Évek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5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rgbClr val="006600"/>
                          </a:solidFill>
                          <a:effectLst/>
                        </a:rPr>
                        <a:t>Belépők száma</a:t>
                      </a:r>
                      <a:endParaRPr lang="hu-HU" sz="2400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30 </a:t>
                      </a: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16 e.</a:t>
                      </a:r>
                      <a:endParaRPr lang="hu-HU" sz="2400" b="1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16 j</a:t>
                      </a: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11e.</a:t>
                      </a:r>
                      <a:endParaRPr lang="hu-HU" sz="2400" b="1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9 j</a:t>
                      </a: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17e.</a:t>
                      </a:r>
                      <a:endParaRPr lang="hu-HU" sz="2400" b="1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16 j</a:t>
                      </a: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006600"/>
                          </a:solidFill>
                          <a:effectLst/>
                        </a:rPr>
                        <a:t> 8e.</a:t>
                      </a:r>
                      <a:endParaRPr lang="hu-HU" sz="2400" b="1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3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rgbClr val="C00000"/>
                          </a:solidFill>
                          <a:effectLst/>
                        </a:rPr>
                        <a:t>Kilépők száma</a:t>
                      </a:r>
                      <a:endParaRPr lang="hu-HU" sz="2400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12 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   08 e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hu-HU" sz="24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13 j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    7e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hu-HU" sz="24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17 j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    7e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hu-HU" sz="24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18 j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rgbClr val="C00000"/>
                          </a:solidFill>
                          <a:effectLst/>
                        </a:rPr>
                        <a:t>    24e</a:t>
                      </a: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hu-HU" sz="24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6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</a:rPr>
                        <a:t>Változás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chemeClr val="tx1"/>
                          </a:solidFill>
                          <a:effectLst/>
                        </a:rPr>
                        <a:t>+26</a:t>
                      </a:r>
                      <a:endParaRPr lang="hu-HU" sz="24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endParaRPr lang="hu-HU" sz="24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hu-HU" sz="24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  <a:endParaRPr lang="hu-HU" sz="24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66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</a:rPr>
                        <a:t>Taglétszám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rgbClr val="0000FF"/>
                          </a:solidFill>
                          <a:effectLst/>
                        </a:rPr>
                        <a:t>370 </a:t>
                      </a: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hu-HU" sz="2000" kern="50" dirty="0" smtClean="0">
                          <a:solidFill>
                            <a:srgbClr val="0000FF"/>
                          </a:solidFill>
                          <a:effectLst/>
                        </a:rPr>
                        <a:t>117)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 (121)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 (131)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 (115)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024128" y="124978"/>
            <a:ext cx="9838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b="1" cap="all" dirty="0" smtClean="0">
                <a:solidFill>
                  <a:srgbClr val="008000"/>
                </a:solidFill>
              </a:rPr>
              <a:t>2018. </a:t>
            </a:r>
            <a:r>
              <a:rPr lang="hu-HU" altLang="hu-HU" b="1" cap="all" dirty="0">
                <a:solidFill>
                  <a:srgbClr val="008000"/>
                </a:solidFill>
              </a:rPr>
              <a:t>Minőségcélok teljesítése (QC6)</a:t>
            </a: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11/38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7642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494A8-0E60-4A7E-8E80-5053BC8D0AB8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1261872" y="354395"/>
            <a:ext cx="97292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 smtClean="0">
                <a:solidFill>
                  <a:srgbClr val="008000"/>
                </a:solidFill>
              </a:rPr>
              <a:t>2018. </a:t>
            </a:r>
            <a:r>
              <a:rPr lang="hu-HU" altLang="hu-HU" b="1" cap="all" dirty="0">
                <a:solidFill>
                  <a:srgbClr val="008000"/>
                </a:solidFill>
              </a:rPr>
              <a:t>évi </a:t>
            </a:r>
            <a:r>
              <a:rPr lang="hu-HU" altLang="hu-HU" b="1" cap="all" dirty="0" smtClean="0">
                <a:solidFill>
                  <a:srgbClr val="008000"/>
                </a:solidFill>
              </a:rPr>
              <a:t>BEVÉTELEK teljesítése </a:t>
            </a:r>
            <a:r>
              <a:rPr lang="hu-HU" altLang="hu-HU" b="1" cap="all" dirty="0">
                <a:solidFill>
                  <a:srgbClr val="008000"/>
                </a:solidFill>
              </a:rPr>
              <a:t>(QC6) </a:t>
            </a:r>
          </a:p>
        </p:txBody>
      </p:sp>
      <p:sp>
        <p:nvSpPr>
          <p:cNvPr id="13317" name="Téglalap 1"/>
          <p:cNvSpPr>
            <a:spLocks noChangeArrowheads="1"/>
          </p:cNvSpPr>
          <p:nvPr/>
        </p:nvSpPr>
        <p:spPr bwMode="auto">
          <a:xfrm>
            <a:off x="1261873" y="1210248"/>
            <a:ext cx="1018641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/>
              <a:t>Tagdíjbevétel terv:	</a:t>
            </a:r>
            <a:r>
              <a:rPr lang="hu-HU" altLang="hu-HU" sz="2400" b="1" dirty="0" smtClean="0"/>
              <a:t>	9.500 </a:t>
            </a:r>
            <a:r>
              <a:rPr lang="hu-HU" altLang="hu-HU" sz="2400" b="1" dirty="0"/>
              <a:t>eFt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rgbClr val="006600"/>
                </a:solidFill>
              </a:rPr>
              <a:t>Tagdíjbevétel teljesítés: </a:t>
            </a:r>
            <a:r>
              <a:rPr lang="hu-HU" altLang="hu-HU" sz="2400" b="1" dirty="0" smtClean="0">
                <a:solidFill>
                  <a:srgbClr val="006600"/>
                </a:solidFill>
              </a:rPr>
              <a:t>10.732 eFt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2400" b="1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 smtClean="0">
                <a:solidFill>
                  <a:srgbClr val="006600"/>
                </a:solidFill>
              </a:rPr>
              <a:t>NMK bevételei november végéig érkeztek be.</a:t>
            </a:r>
            <a:endParaRPr lang="hu-HU" altLang="hu-HU" sz="2400" b="1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hu-HU" sz="2400" b="1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rgbClr val="FF0000"/>
                </a:solidFill>
              </a:rPr>
              <a:t>Ami problémát okoz: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Elmaradt tagdíjak: közel 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360 </a:t>
            </a:r>
            <a:r>
              <a:rPr lang="hu-HU" altLang="hu-HU" sz="2400" b="1" dirty="0">
                <a:solidFill>
                  <a:srgbClr val="0000FF"/>
                </a:solidFill>
              </a:rPr>
              <a:t>eFt. (veszteségként lettek elkönyvelve)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hu-HU" altLang="hu-HU" sz="2400" b="1" dirty="0"/>
              <a:t>Többféle igény és ízlés szerint kell számlázni. </a:t>
            </a:r>
            <a:r>
              <a:rPr lang="hu-HU" altLang="hu-HU" sz="2400" b="1" dirty="0" smtClean="0"/>
              <a:t>Több szervezet nem fogadja be az elektronikus számlákat</a:t>
            </a:r>
            <a:endParaRPr lang="hu-HU" altLang="hu-HU" sz="2400" b="1" dirty="0"/>
          </a:p>
          <a:p>
            <a:pPr marL="342900" indent="-342900">
              <a:spcBef>
                <a:spcPct val="0"/>
              </a:spcBef>
              <a:defRPr/>
            </a:pPr>
            <a:r>
              <a:rPr lang="hu-HU" altLang="hu-HU" sz="2400" b="1" dirty="0">
                <a:solidFill>
                  <a:srgbClr val="8E0000"/>
                </a:solidFill>
              </a:rPr>
              <a:t>A </a:t>
            </a:r>
            <a:r>
              <a:rPr lang="hu-HU" altLang="hu-HU" sz="2400" b="1" dirty="0" smtClean="0">
                <a:solidFill>
                  <a:srgbClr val="8E0000"/>
                </a:solidFill>
              </a:rPr>
              <a:t>Konferencia megrendelésekben </a:t>
            </a:r>
            <a:r>
              <a:rPr lang="hu-HU" altLang="hu-HU" sz="2400" b="1" dirty="0">
                <a:solidFill>
                  <a:srgbClr val="8E0000"/>
                </a:solidFill>
              </a:rPr>
              <a:t>sok a hiba (pl. cégnevek elírása)!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45-60 napos fizetési határidőre fizetnek a multi cégek a konferenciát követően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.</a:t>
            </a:r>
            <a:endParaRPr lang="hu-HU" altLang="hu-HU" sz="2400" b="1" dirty="0">
              <a:solidFill>
                <a:srgbClr val="0000FF"/>
              </a:solidFill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99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603613" y="224645"/>
            <a:ext cx="784887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None/>
              <a:defRPr/>
            </a:pPr>
            <a:r>
              <a:rPr lang="hu-HU" altLang="hu-HU" b="1" cap="all" dirty="0">
                <a:solidFill>
                  <a:srgbClr val="008000"/>
                </a:solidFill>
                <a:cs typeface="Arial" panose="020B0604020202020204" pitchFamily="34" charset="0"/>
              </a:rPr>
              <a:t>Elnöki Tanácsadó Testület</a:t>
            </a:r>
            <a:r>
              <a:rPr lang="hu-HU" altLang="hu-HU" b="1" dirty="0">
                <a:cs typeface="Arial" panose="020B0604020202020204" pitchFamily="34" charset="0"/>
              </a:rPr>
              <a:t> (ETT)</a:t>
            </a:r>
            <a:endParaRPr lang="hu-HU" altLang="hu-HU" dirty="0">
              <a:cs typeface="Arial" panose="020B0604020202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87343"/>
              </p:ext>
            </p:extLst>
          </p:nvPr>
        </p:nvGraphicFramePr>
        <p:xfrm>
          <a:off x="1739516" y="758952"/>
          <a:ext cx="8712968" cy="56533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3262"/>
                <a:gridCol w="2844293"/>
                <a:gridCol w="5065413"/>
              </a:tblGrid>
              <a:tr h="59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NÉV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Munkahely, beosztás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042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Földesi Péter dr. prof.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Széchenyi István Egyetem, rektor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42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Gazsi Zoltán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Eisberg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42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Herneczki Katalin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COLAS Építőipari Zrt., stratégiai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2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Kocsis Ernő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ROTO-Elzett Certa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042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Kurucz Mihály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HungaroControl Zrt., SQM vezető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2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Macher Endréné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Macher Elektronikai </a:t>
                      </a: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</a:rPr>
                        <a:t>Zrt., 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elnök-vezérigazgató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2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Sutka Sándor dr.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Pannon Guard Zrt., elnök 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2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Pápai Tamás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Continental </a:t>
                      </a: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</a:rPr>
                        <a:t>Autom.</a:t>
                      </a:r>
                      <a:r>
                        <a:rPr lang="hu-HU" sz="1800" kern="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</a:rPr>
                        <a:t>Kft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. Veszprém, </a:t>
                      </a: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</a:rPr>
                        <a:t>ügyv. 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2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Simon Attila dr.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Herendi Porcelánmanufaktúra Zrt., 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45905"/>
            <a:ext cx="832010" cy="832010"/>
          </a:xfrm>
          <a:prstGeom prst="rect">
            <a:avLst/>
          </a:prstGeom>
        </p:spPr>
      </p:pic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sp>
        <p:nvSpPr>
          <p:cNvPr id="1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13/38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3284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387584" y="6356350"/>
            <a:ext cx="96621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559AA-48CD-45F6-95C5-D6FCB5B49CE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493776" y="1089164"/>
            <a:ext cx="1140256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endParaRPr lang="hu-HU" sz="1400" b="1" dirty="0" smtClean="0">
              <a:solidFill>
                <a:srgbClr val="0000CC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hu-HU" sz="2400" b="1" dirty="0">
                <a:solidFill>
                  <a:srgbClr val="0000CC"/>
                </a:solidFill>
              </a:rPr>
              <a:t>Elnöki Tanácsadó Testület működtetése a szolgáltatási tevékenység erősítése, illetve az egyesületi fenntarthatósági stratégia támogatása érdekében.</a:t>
            </a:r>
          </a:p>
          <a:p>
            <a:pPr algn="just">
              <a:spcBef>
                <a:spcPct val="0"/>
              </a:spcBef>
              <a:defRPr/>
            </a:pPr>
            <a:endParaRPr lang="hu-HU" sz="1600" b="1" dirty="0" smtClean="0">
              <a:solidFill>
                <a:srgbClr val="0000CC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rgbClr val="0000CC"/>
                </a:solidFill>
              </a:rPr>
              <a:t>Stratégia aktualizálása a tavasz folyamán 15 tagvállalatunk, elnökség, FB, Titkárság és szakmai moderátor részvételével.</a:t>
            </a:r>
          </a:p>
          <a:p>
            <a:pPr algn="just">
              <a:spcBef>
                <a:spcPct val="0"/>
              </a:spcBef>
              <a:defRPr/>
            </a:pPr>
            <a:endParaRPr lang="hu-HU" sz="1600" b="1" dirty="0" smtClean="0">
              <a:solidFill>
                <a:srgbClr val="0000CC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hu-HU" sz="2400" b="1" dirty="0" smtClean="0">
                <a:solidFill>
                  <a:srgbClr val="8E0000"/>
                </a:solidFill>
              </a:rPr>
              <a:t>GDPR kialakítása április-május hónapban tanácsadó bevonásával</a:t>
            </a:r>
          </a:p>
          <a:p>
            <a:pPr lvl="2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srgbClr val="8E0000"/>
                </a:solidFill>
              </a:rPr>
              <a:t>Adatkezelési Szabályzat</a:t>
            </a:r>
          </a:p>
          <a:p>
            <a:pPr lvl="2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srgbClr val="8E0000"/>
                </a:solidFill>
              </a:rPr>
              <a:t>Adatvédelmi incidens nyilvántartása és érintettek tájékoztatása</a:t>
            </a:r>
          </a:p>
          <a:p>
            <a:pPr lvl="2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 smtClean="0">
                <a:solidFill>
                  <a:srgbClr val="8E0000"/>
                </a:solidFill>
              </a:rPr>
              <a:t>NoPhoto adatkezelés</a:t>
            </a:r>
          </a:p>
          <a:p>
            <a:pPr marL="0" indent="0" algn="just"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	</a:t>
            </a:r>
            <a:endParaRPr lang="hu-HU" altLang="hu-HU" b="1" dirty="0">
              <a:solidFill>
                <a:srgbClr val="0000FF"/>
              </a:solidFill>
            </a:endParaRPr>
          </a:p>
          <a:p>
            <a:pPr marL="0" indent="0" algn="just">
              <a:defRPr/>
            </a:pPr>
            <a:r>
              <a:rPr lang="hu-HU" altLang="hu-HU" sz="2400" b="1" dirty="0" smtClean="0"/>
              <a:t>Építésügyi </a:t>
            </a:r>
            <a:r>
              <a:rPr lang="hu-HU" altLang="hu-HU" sz="2400" b="1" dirty="0"/>
              <a:t>Ágazat (ÉPÁG</a:t>
            </a:r>
            <a:r>
              <a:rPr lang="hu-HU" altLang="hu-HU" sz="2400" b="1" dirty="0" smtClean="0"/>
              <a:t>) tevékenysége hasonló módon történt mint az előző években </a:t>
            </a:r>
            <a:endParaRPr lang="hu-HU" altLang="hu-HU" sz="2400" b="1" dirty="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600200" y="318106"/>
            <a:ext cx="9308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b="1" cap="all" dirty="0" smtClean="0">
                <a:solidFill>
                  <a:srgbClr val="008000"/>
                </a:solidFill>
              </a:rPr>
              <a:t>2018. Minőségcélok teljesítése </a:t>
            </a:r>
            <a:r>
              <a:rPr lang="hu-HU" altLang="hu-HU" b="1" cap="all" dirty="0">
                <a:solidFill>
                  <a:srgbClr val="008000"/>
                </a:solidFill>
              </a:rPr>
              <a:t>(QC6)</a:t>
            </a: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5"/>
          <p:cNvSpPr txBox="1">
            <a:spLocks noChangeArrowheads="1"/>
          </p:cNvSpPr>
          <p:nvPr/>
        </p:nvSpPr>
        <p:spPr bwMode="auto">
          <a:xfrm>
            <a:off x="667512" y="1339660"/>
            <a:ext cx="1076248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Char char="•"/>
            </a:pPr>
            <a:r>
              <a:rPr lang="hu-HU" altLang="hu-HU" sz="2400" b="1" dirty="0">
                <a:solidFill>
                  <a:srgbClr val="008000"/>
                </a:solidFill>
              </a:rPr>
              <a:t>A </a:t>
            </a:r>
            <a:r>
              <a:rPr lang="hu-HU" altLang="hu-HU" sz="2400" b="1" dirty="0" smtClean="0">
                <a:solidFill>
                  <a:srgbClr val="008000"/>
                </a:solidFill>
              </a:rPr>
              <a:t>XXV</a:t>
            </a:r>
            <a:r>
              <a:rPr lang="hu-HU" altLang="hu-HU" sz="2400" b="1" dirty="0">
                <a:solidFill>
                  <a:srgbClr val="008000"/>
                </a:solidFill>
              </a:rPr>
              <a:t>. NMK nyereséges megrendezése és a vevői elégedettség szinten tartása az előző 3 évi átlaghoz képest: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Char char="•"/>
            </a:pPr>
            <a:r>
              <a:rPr lang="hu-HU" altLang="hu-HU" sz="2400" b="1" dirty="0">
                <a:solidFill>
                  <a:srgbClr val="8E0000"/>
                </a:solidFill>
              </a:rPr>
              <a:t>Eddigi összes résztvevő NMK-án: </a:t>
            </a:r>
            <a:r>
              <a:rPr lang="hu-HU" altLang="hu-HU" sz="2400" b="1" dirty="0" smtClean="0">
                <a:solidFill>
                  <a:srgbClr val="8E0000"/>
                </a:solidFill>
              </a:rPr>
              <a:t>7.322 fő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FontTx/>
              <a:buChar char="•"/>
            </a:pPr>
            <a:r>
              <a:rPr lang="hu-HU" altLang="hu-HU" sz="2400" b="1" dirty="0" smtClean="0">
                <a:solidFill>
                  <a:srgbClr val="8E0000"/>
                </a:solidFill>
              </a:rPr>
              <a:t>2018-ban Könyv és tárgyajándékot adtunk 135 fő részére </a:t>
            </a:r>
            <a:endParaRPr lang="hu-HU" altLang="hu-HU" sz="2400" b="1" dirty="0">
              <a:solidFill>
                <a:srgbClr val="8E000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73189"/>
              </p:ext>
            </p:extLst>
          </p:nvPr>
        </p:nvGraphicFramePr>
        <p:xfrm>
          <a:off x="1835087" y="2977391"/>
          <a:ext cx="9046273" cy="2878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61261"/>
                <a:gridCol w="1062213"/>
                <a:gridCol w="1178430"/>
                <a:gridCol w="1599617"/>
                <a:gridCol w="1444752"/>
              </a:tblGrid>
              <a:tr h="4133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Megnevezés/Évek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9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chemeClr val="tx1"/>
                          </a:solidFill>
                          <a:effectLst/>
                        </a:rPr>
                        <a:t>Résztvevők (fő) 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 /</a:t>
                      </a:r>
                      <a:r>
                        <a:rPr lang="hu-HU" sz="2000" b="1" kern="5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hu-HU" sz="20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 /</a:t>
                      </a:r>
                      <a:r>
                        <a:rPr lang="hu-HU" sz="2000" b="1" kern="5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hu-HU" sz="20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337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u="none" kern="50" dirty="0" smtClean="0">
                          <a:solidFill>
                            <a:schemeClr val="tx1"/>
                          </a:solidFill>
                          <a:effectLst/>
                        </a:rPr>
                        <a:t>Részvételi kedvezmény (</a:t>
                      </a:r>
                      <a:r>
                        <a:rPr lang="hu-HU" sz="2000" u="none" kern="50" dirty="0">
                          <a:solidFill>
                            <a:schemeClr val="tx1"/>
                          </a:solidFill>
                          <a:effectLst/>
                        </a:rPr>
                        <a:t>fő)</a:t>
                      </a:r>
                      <a:endParaRPr lang="hu-HU" sz="2000" u="none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hu-HU" sz="2000" b="1" kern="50" dirty="0"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u-HU" sz="2000" b="1" kern="50" dirty="0"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hu-HU" sz="2000" b="1" kern="50" dirty="0"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hu-HU" sz="2000" b="1" kern="50" dirty="0"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36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Szakmai program (%)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50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Átlagos elégedettség (%)</a:t>
                      </a:r>
                      <a:endParaRPr lang="hu-HU" sz="2000" kern="5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88,56</a:t>
                      </a:r>
                      <a:endParaRPr lang="hu-HU" sz="20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8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chemeClr val="tx1"/>
                          </a:solidFill>
                          <a:effectLst/>
                        </a:rPr>
                        <a:t>Támogatás </a:t>
                      </a: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</a:rPr>
                        <a:t>(eFt</a:t>
                      </a:r>
                      <a:r>
                        <a:rPr lang="hu-HU" sz="2000" kern="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1.656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2.325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1.280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2.635</a:t>
                      </a:r>
                      <a:endParaRPr lang="hu-HU" sz="20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08760" y="372815"/>
            <a:ext cx="9482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b="1" cap="all" dirty="0" smtClean="0">
                <a:solidFill>
                  <a:srgbClr val="008000"/>
                </a:solidFill>
              </a:rPr>
              <a:t>2018. </a:t>
            </a:r>
            <a:r>
              <a:rPr lang="hu-HU" altLang="hu-HU" b="1" cap="all" dirty="0">
                <a:solidFill>
                  <a:srgbClr val="008000"/>
                </a:solidFill>
              </a:rPr>
              <a:t>Minőségcélok teljesítése </a:t>
            </a:r>
            <a:r>
              <a:rPr lang="hu-HU" altLang="hu-HU" b="1" dirty="0">
                <a:solidFill>
                  <a:srgbClr val="008000"/>
                </a:solidFill>
              </a:rPr>
              <a:t>(QC7)</a:t>
            </a: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15/38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20741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725911" y="6245225"/>
            <a:ext cx="768097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16/38</a:t>
            </a:r>
            <a:endParaRPr lang="hu-HU" altLang="hu-HU" sz="1400" dirty="0"/>
          </a:p>
        </p:txBody>
      </p:sp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1774826" y="1736726"/>
            <a:ext cx="867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Arial Black" panose="020B0A04020102020204" pitchFamily="34" charset="0"/>
              </a:rPr>
              <a:t>	</a:t>
            </a:r>
            <a:endParaRPr lang="hu-HU" altLang="hu-H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8132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15412"/>
              </p:ext>
            </p:extLst>
          </p:nvPr>
        </p:nvGraphicFramePr>
        <p:xfrm>
          <a:off x="1703389" y="1687132"/>
          <a:ext cx="8821737" cy="2764990"/>
        </p:xfrm>
        <a:graphic>
          <a:graphicData uri="http://schemas.openxmlformats.org/drawingml/2006/table">
            <a:tbl>
              <a:tblPr/>
              <a:tblGrid>
                <a:gridCol w="4176588"/>
                <a:gridCol w="1224136"/>
                <a:gridCol w="1044116"/>
                <a:gridCol w="1260140"/>
                <a:gridCol w="1116757"/>
              </a:tblGrid>
              <a:tr h="396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NMK-án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előadók+elnök (fő)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Önkéntesek (fő)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Közhasznú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rendezvények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(db)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Részesülök száma (fő)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Önkéntesek száma (fő)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1032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875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926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6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Átlagos e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léged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szakm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rend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92,8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94,1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91,4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90,8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97864" y="306101"/>
            <a:ext cx="104607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cap="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Közhasznúsági tevékenység eredménye </a:t>
            </a:r>
            <a:endParaRPr lang="hu-HU" altLang="hu-HU" sz="3200" cap="all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25328" y="6328918"/>
            <a:ext cx="847344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36EAB9-5F8E-450C-8D77-65E2870CB849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1188720" y="1411289"/>
            <a:ext cx="100766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hu-HU" altLang="hu-HU" sz="1200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hu-HU" altLang="hu-HU" sz="2400" b="1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Szakmai rendezvények támogatása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EOQ MNB, 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MMT, IFKA </a:t>
            </a:r>
            <a:r>
              <a:rPr lang="hu-HU" altLang="hu-HU" sz="2400" b="1" dirty="0">
                <a:solidFill>
                  <a:srgbClr val="A50021"/>
                </a:solidFill>
              </a:rPr>
              <a:t>(tagjaink részvétele rendezvényeken, </a:t>
            </a:r>
            <a:r>
              <a:rPr lang="hu-HU" altLang="hu-HU" sz="2400" b="1" dirty="0" smtClean="0">
                <a:solidFill>
                  <a:srgbClr val="A50021"/>
                </a:solidFill>
              </a:rPr>
              <a:t>képzéseken)</a:t>
            </a:r>
            <a:endParaRPr lang="hu-HU" altLang="hu-HU" sz="2400" b="1" dirty="0">
              <a:solidFill>
                <a:srgbClr val="A5002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Tagság részére nyújtott 40-60-90-100 %-os kedvezmények a konferencián és fizetős rendezvényeken</a:t>
            </a:r>
          </a:p>
          <a:p>
            <a:pPr eaLnBrk="1" hangingPunct="1">
              <a:defRPr/>
            </a:pPr>
            <a:endParaRPr lang="hu-HU" altLang="hu-HU" sz="2400" b="1" dirty="0">
              <a:solidFill>
                <a:srgbClr val="006600"/>
              </a:solidFill>
            </a:endParaRPr>
          </a:p>
          <a:p>
            <a:pPr eaLnBrk="1" hangingPunct="1">
              <a:defRPr/>
            </a:pPr>
            <a:r>
              <a:rPr lang="hu-HU" altLang="hu-HU" sz="2400" b="1" dirty="0">
                <a:solidFill>
                  <a:srgbClr val="006600"/>
                </a:solidFill>
              </a:rPr>
              <a:t>EOQ MNB szakmai kiadvány támogatása (bronz fokozatú támogató vagyunk) és az MMT elektronikus </a:t>
            </a:r>
            <a:r>
              <a:rPr lang="hu-HU" altLang="hu-HU" sz="2400" b="1" dirty="0" smtClean="0">
                <a:solidFill>
                  <a:srgbClr val="006600"/>
                </a:solidFill>
              </a:rPr>
              <a:t>folyóirat támogatása.</a:t>
            </a:r>
            <a:endParaRPr lang="hu-HU" altLang="hu-HU" sz="2400" b="1" dirty="0">
              <a:solidFill>
                <a:srgbClr val="0066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63624" y="411480"/>
            <a:ext cx="94731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cap="all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Közhasznúsági tevékenység eredménye </a:t>
            </a:r>
            <a:endParaRPr lang="hu-HU" altLang="hu-HU" sz="3200" cap="all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5"/>
          <p:cNvSpPr txBox="1">
            <a:spLocks noChangeArrowheads="1"/>
          </p:cNvSpPr>
          <p:nvPr/>
        </p:nvSpPr>
        <p:spPr bwMode="auto">
          <a:xfrm>
            <a:off x="1774826" y="1736726"/>
            <a:ext cx="867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Arial Black" panose="020B0A04020102020204" pitchFamily="34" charset="0"/>
              </a:rPr>
              <a:t>	</a:t>
            </a:r>
            <a:endParaRPr lang="hu-HU" altLang="hu-H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8132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08437"/>
              </p:ext>
            </p:extLst>
          </p:nvPr>
        </p:nvGraphicFramePr>
        <p:xfrm>
          <a:off x="1811525" y="1448780"/>
          <a:ext cx="8542235" cy="3870602"/>
        </p:xfrm>
        <a:graphic>
          <a:graphicData uri="http://schemas.openxmlformats.org/drawingml/2006/table">
            <a:tbl>
              <a:tblPr/>
              <a:tblGrid>
                <a:gridCol w="4203793"/>
                <a:gridCol w="1123715"/>
                <a:gridCol w="994456"/>
                <a:gridCol w="1012717"/>
                <a:gridCol w="1207554"/>
              </a:tblGrid>
              <a:tr h="422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Bevételek/Évek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Tagdíjbevételek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9097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9763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10732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(konferencia, szakmai rendezv.)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20977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20715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20778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20803</a:t>
                      </a:r>
                      <a:endParaRPr lang="hu-H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Reklám (szponzori bevételek)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1656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2325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2635</a:t>
                      </a:r>
                      <a:endParaRPr lang="hu-HU" sz="18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Befektetés (értékpapír kamat) !!!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hu-H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bevétel (1%, pályázat, működés támogatás)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2433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hu-HU" sz="1800" b="1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Összes bevétel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34674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33479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32331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34711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27048" y="384048"/>
            <a:ext cx="905256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BEVÉTELEK (eFt) </a:t>
            </a: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lang="hu-HU" altLang="hu-H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18/38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4145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6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59875"/>
              </p:ext>
            </p:extLst>
          </p:nvPr>
        </p:nvGraphicFramePr>
        <p:xfrm>
          <a:off x="1595501" y="952724"/>
          <a:ext cx="8990331" cy="5420424"/>
        </p:xfrm>
        <a:graphic>
          <a:graphicData uri="http://schemas.openxmlformats.org/drawingml/2006/table">
            <a:tbl>
              <a:tblPr/>
              <a:tblGrid>
                <a:gridCol w="5113094"/>
                <a:gridCol w="953899"/>
                <a:gridCol w="1059874"/>
                <a:gridCol w="902025"/>
                <a:gridCol w="961439"/>
              </a:tblGrid>
              <a:tr h="70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Ráfordítások/Évek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1441" marR="9144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Személyi jellegű (reprezentáció, plakettek, díjak, könyvajándék, arculati elemek, utazási, szállodai, szgk. költsége)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3440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Működtetés (posta, bérleti díjak, operatív ügyintézés, könyvelés, számlavezetés, képzés, folyóirat, könyv)  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12988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12562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10185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9967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Anyag (üzemanyag, irodaszer, egyéb eszk.)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1315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1706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Kommunikáció (telefonok, internet)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(konferenciák, ágazati  rend., közgyűlés, reklám költségek)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13919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13644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16845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17244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ráfordítás (értékcsökkenés, szgk. értéke, leselejtezett készletek, adományok 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Souvenir" charset="0"/>
                          <a:cs typeface="Times New Roman" panose="02020603050405020304" pitchFamily="18" charset="0"/>
                        </a:rPr>
                        <a:t>2332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1261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3242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6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Összes ráfordítás</a:t>
                      </a: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34264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32875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31197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34366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71564" y="212566"/>
            <a:ext cx="79208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</a:rPr>
              <a:t>RÁFORDÍTÁSOK (eFt) </a:t>
            </a:r>
            <a:r>
              <a:rPr lang="hu-HU" altLang="hu-HU" b="1" dirty="0" smtClean="0">
                <a:solidFill>
                  <a:srgbClr val="008000"/>
                </a:solidFill>
              </a:rPr>
              <a:t>2015-2018. </a:t>
            </a:r>
            <a:r>
              <a:rPr lang="hu-HU" altLang="hu-HU" b="1" dirty="0">
                <a:solidFill>
                  <a:srgbClr val="008000"/>
                </a:solidFill>
              </a:rPr>
              <a:t>évben</a:t>
            </a:r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19/38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40661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716768" y="6356350"/>
            <a:ext cx="637032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97AF3B-75FA-44B5-850B-1E172ADCD75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374904" y="1088741"/>
            <a:ext cx="11503152" cy="499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5088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57375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79663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368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940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512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4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sz="2400" b="1" i="1" dirty="0" smtClean="0"/>
              <a:t>13:30	</a:t>
            </a:r>
            <a:r>
              <a:rPr lang="hu-HU" altLang="hu-HU" sz="2400" b="1" i="1" dirty="0"/>
              <a:t>	Regisztráció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sz="24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13:45	</a:t>
            </a:r>
            <a:r>
              <a:rPr lang="hu-HU" altLang="hu-HU" sz="2400" b="1" dirty="0">
                <a:solidFill>
                  <a:srgbClr val="008000"/>
                </a:solidFill>
                <a:sym typeface="Wingdings" panose="05000000000000000000" pitchFamily="2" charset="2"/>
              </a:rPr>
              <a:t>	</a:t>
            </a:r>
            <a:r>
              <a:rPr lang="hu-HU" altLang="hu-HU" sz="24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2018. </a:t>
            </a:r>
            <a:r>
              <a:rPr lang="hu-HU" altLang="hu-HU" sz="2400" b="1" dirty="0">
                <a:solidFill>
                  <a:srgbClr val="008000"/>
                </a:solidFill>
                <a:sym typeface="Wingdings" panose="05000000000000000000" pitchFamily="2" charset="2"/>
              </a:rPr>
              <a:t>évi </a:t>
            </a:r>
            <a:r>
              <a:rPr lang="hu-HU" altLang="hu-HU" sz="2400" b="1" dirty="0">
                <a:solidFill>
                  <a:srgbClr val="008000"/>
                </a:solidFill>
              </a:rPr>
              <a:t>Elismerések átadása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defRPr/>
            </a:pPr>
            <a:endParaRPr lang="hu-HU" altLang="hu-HU" sz="16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14:00	</a:t>
            </a:r>
            <a:r>
              <a:rPr lang="hu-HU" altLang="hu-HU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	Közgyűlés </a:t>
            </a:r>
            <a:r>
              <a:rPr lang="hu-HU" altLang="hu-HU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megnyitása</a:t>
            </a:r>
          </a:p>
          <a:p>
            <a:pPr lvl="3"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sz="2400" b="1" dirty="0" smtClean="0"/>
              <a:t>1. Beszámoló és Közhasznúsági jelentés (mellékletek) 2018. évről </a:t>
            </a:r>
          </a:p>
          <a:p>
            <a:pPr lvl="2"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sz="2400" b="1" dirty="0"/>
              <a:t>		</a:t>
            </a:r>
            <a:r>
              <a:rPr lang="hu-HU" altLang="hu-HU" sz="2400" b="1" dirty="0" smtClean="0"/>
              <a:t>2. </a:t>
            </a:r>
            <a:r>
              <a:rPr lang="hu-HU" altLang="hu-HU" sz="2400" b="1" dirty="0"/>
              <a:t>FB Jelentés az ISO 9000 FÓRUM </a:t>
            </a:r>
            <a:r>
              <a:rPr lang="hu-HU" altLang="hu-HU" sz="2400" b="1" dirty="0" smtClean="0"/>
              <a:t>2018. </a:t>
            </a:r>
            <a:r>
              <a:rPr lang="hu-HU" altLang="hu-HU" sz="2400" b="1" dirty="0"/>
              <a:t>évi tevékenységéről</a:t>
            </a:r>
          </a:p>
          <a:p>
            <a:pPr marL="992188" lvl="2" indent="0">
              <a:lnSpc>
                <a:spcPct val="90000"/>
              </a:lnSpc>
              <a:spcBef>
                <a:spcPct val="25000"/>
              </a:spcBef>
              <a:defRPr/>
            </a:pPr>
            <a:r>
              <a:rPr lang="hu-HU" altLang="hu-HU" sz="2400" b="1" dirty="0"/>
              <a:t>	</a:t>
            </a:r>
            <a:r>
              <a:rPr lang="hu-HU" altLang="hu-HU" sz="2400" b="1" dirty="0" smtClean="0"/>
              <a:t>3. </a:t>
            </a:r>
            <a:r>
              <a:rPr lang="hu-HU" altLang="hu-HU" sz="2400" b="1" dirty="0"/>
              <a:t>A </a:t>
            </a:r>
            <a:r>
              <a:rPr lang="hu-HU" altLang="hu-HU" sz="2400" b="1" dirty="0" smtClean="0"/>
              <a:t>2018. </a:t>
            </a:r>
            <a:r>
              <a:rPr lang="hu-HU" altLang="hu-HU" sz="2400" b="1" dirty="0"/>
              <a:t>évi beszámolók megvitatása, közgyűlés általi 		    </a:t>
            </a:r>
            <a:r>
              <a:rPr lang="hu-HU" altLang="hu-HU" sz="2400" b="1" dirty="0" smtClean="0"/>
              <a:t>		elfogadása</a:t>
            </a:r>
            <a:endParaRPr lang="hu-HU" altLang="hu-HU" sz="2400" b="1" dirty="0"/>
          </a:p>
          <a:p>
            <a:pPr marL="992188" lvl="2" indent="0">
              <a:lnSpc>
                <a:spcPct val="90000"/>
              </a:lnSpc>
              <a:spcBef>
                <a:spcPct val="25000"/>
              </a:spcBef>
              <a:defRPr/>
            </a:pPr>
            <a:r>
              <a:rPr lang="hu-HU" altLang="hu-HU" sz="2400" b="1" dirty="0"/>
              <a:t>	</a:t>
            </a:r>
            <a:r>
              <a:rPr lang="hu-HU" altLang="hu-HU" sz="2400" b="1" dirty="0" smtClean="0"/>
              <a:t>4. </a:t>
            </a:r>
            <a:r>
              <a:rPr lang="hu-HU" altLang="hu-HU" sz="2400" b="1" dirty="0"/>
              <a:t>A </a:t>
            </a:r>
            <a:r>
              <a:rPr lang="hu-HU" altLang="hu-HU" sz="2400" b="1" dirty="0" smtClean="0"/>
              <a:t>2019. </a:t>
            </a:r>
            <a:r>
              <a:rPr lang="hu-HU" altLang="hu-HU" sz="2400" b="1" dirty="0"/>
              <a:t>évi Rendezvénynaptár, Költségvetés ismertetése</a:t>
            </a:r>
          </a:p>
          <a:p>
            <a:pPr marL="992188" lvl="2" indent="0">
              <a:lnSpc>
                <a:spcPct val="90000"/>
              </a:lnSpc>
              <a:spcBef>
                <a:spcPct val="25000"/>
              </a:spcBef>
              <a:defRPr/>
            </a:pPr>
            <a:r>
              <a:rPr lang="hu-HU" altLang="hu-HU" sz="2400" b="1" dirty="0"/>
              <a:t>	</a:t>
            </a:r>
            <a:r>
              <a:rPr lang="hu-HU" altLang="hu-HU" sz="2400" b="1" dirty="0" smtClean="0"/>
              <a:t>5. </a:t>
            </a:r>
            <a:r>
              <a:rPr lang="hu-HU" altLang="hu-HU" sz="2400" b="1" dirty="0"/>
              <a:t>A </a:t>
            </a:r>
            <a:r>
              <a:rPr lang="hu-HU" altLang="hu-HU" sz="2400" b="1" dirty="0" smtClean="0"/>
              <a:t>2019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. </a:t>
            </a:r>
            <a:r>
              <a:rPr lang="hu-HU" altLang="hu-HU" sz="2400" b="1" dirty="0">
                <a:solidFill>
                  <a:srgbClr val="000000"/>
                </a:solidFill>
              </a:rPr>
              <a:t>évi Rendezvénynaptár és a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2019. </a:t>
            </a:r>
            <a:r>
              <a:rPr lang="hu-HU" altLang="hu-HU" sz="2400" b="1" dirty="0">
                <a:solidFill>
                  <a:srgbClr val="000000"/>
                </a:solidFill>
              </a:rPr>
              <a:t>évi Költségvetés 	   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		megvitatása </a:t>
            </a:r>
            <a:r>
              <a:rPr lang="hu-HU" altLang="hu-HU" sz="2400" b="1" dirty="0">
                <a:solidFill>
                  <a:srgbClr val="000000"/>
                </a:solidFill>
              </a:rPr>
              <a:t>(tagdíjak módosítása is) és a Közgyűlés általi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			elfogadása</a:t>
            </a:r>
            <a:endParaRPr lang="hu-HU" altLang="hu-HU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hu-HU" altLang="hu-HU" sz="2400" b="1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15:15	</a:t>
            </a:r>
            <a:r>
              <a:rPr lang="hu-HU" altLang="hu-HU" sz="2400" b="1" i="1" dirty="0">
                <a:solidFill>
                  <a:srgbClr val="0000FF"/>
                </a:solidFill>
                <a:sym typeface="Wingdings" panose="05000000000000000000" pitchFamily="2" charset="2"/>
              </a:rPr>
              <a:t>	A Közgyűlés vége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45905"/>
            <a:ext cx="832010" cy="83201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499616" y="290822"/>
            <a:ext cx="985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KÖZGYŰLÉS - NAPIREND </a:t>
            </a: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Melléklet</a:t>
            </a:r>
            <a:endParaRPr lang="hu-HU" altLang="hu-HU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14390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graphicFrame>
        <p:nvGraphicFramePr>
          <p:cNvPr id="25813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10829"/>
              </p:ext>
            </p:extLst>
          </p:nvPr>
        </p:nvGraphicFramePr>
        <p:xfrm>
          <a:off x="1595439" y="1465263"/>
          <a:ext cx="9001125" cy="3424072"/>
        </p:xfrm>
        <a:graphic>
          <a:graphicData uri="http://schemas.openxmlformats.org/drawingml/2006/table">
            <a:tbl>
              <a:tblPr/>
              <a:tblGrid>
                <a:gridCol w="4740615"/>
                <a:gridCol w="1074518"/>
                <a:gridCol w="1148002"/>
                <a:gridCol w="1036959"/>
                <a:gridCol w="1001031"/>
              </a:tblGrid>
              <a:tr h="684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hu-HU" alt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Eszközök összesen (eFt)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28458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28857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29657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32359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Saját tőke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27762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28366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29497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29845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Összesített mérlegeredmény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Költségvetési támogatás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SZJA 1%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41448" y="374352"/>
            <a:ext cx="7991856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 TEVÉKENYSÉG (eFt)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évben</a:t>
            </a:r>
            <a:r>
              <a:rPr lang="hu-HU" altLang="hu-H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1739900" y="1412876"/>
            <a:ext cx="8820150" cy="39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008000"/>
                </a:solidFill>
              </a:rPr>
              <a:t>A Tagságnak (vezetők, képviselők, egyéni tagok)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A Támogatóknak és Prémium Támogatóknak 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ym typeface="Wingdings" panose="05000000000000000000" pitchFamily="2" charset="2"/>
              </a:rPr>
              <a:t>A rendezvények előadóinak, szekció elnököknek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Az FB tagjainak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ym typeface="Wingdings" panose="05000000000000000000" pitchFamily="2" charset="2"/>
              </a:rPr>
              <a:t>Az ágazati vezetőknek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Az önkéntes szervezőknek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008000"/>
                </a:solidFill>
                <a:sym typeface="Wingdings" panose="05000000000000000000" pitchFamily="2" charset="2"/>
              </a:rPr>
              <a:t>A minőségügyi társadalmi társszervezeteknek</a:t>
            </a:r>
          </a:p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sz="2800" b="1" dirty="0">
                <a:solidFill>
                  <a:srgbClr val="CC0000"/>
                </a:solidFill>
                <a:sym typeface="Wingdings" panose="05000000000000000000" pitchFamily="2" charset="2"/>
              </a:rPr>
              <a:t>A családtagoknak</a:t>
            </a:r>
            <a:endParaRPr lang="hu-HU" altLang="hu-HU" sz="2800" b="1" dirty="0">
              <a:solidFill>
                <a:srgbClr val="CC0000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523744" y="374352"/>
            <a:ext cx="7470648" cy="4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ŐSZINTE KÖSZÖNETÜNK</a:t>
            </a:r>
            <a:r>
              <a:rPr lang="hu-HU" altLang="hu-HU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altLang="hu-HU" sz="3200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21/38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2168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2100264" y="1557338"/>
            <a:ext cx="80994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2. FELÜGYELŐ BIZOTTSÁGI JELENTÉS AZ ISO 9000 FÓRUM  EGYESÜLET</a:t>
            </a: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0000FF"/>
                </a:solidFill>
                <a:cs typeface="Arial" panose="020B0604020202020204" pitchFamily="34" charset="0"/>
              </a:rPr>
              <a:t>2018. </a:t>
            </a: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ÉVI TEVÉKENYSÉGÉRŐL</a:t>
            </a: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2039112" y="303214"/>
            <a:ext cx="836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006600"/>
                </a:solidFill>
              </a:rPr>
              <a:t>ISOFÓRUM EGYESÜLET 32. </a:t>
            </a:r>
            <a:r>
              <a:rPr lang="hu-HU" altLang="hu-HU" b="1" dirty="0">
                <a:solidFill>
                  <a:srgbClr val="006600"/>
                </a:solidFill>
              </a:rPr>
              <a:t>KÖZGYŰLÉS</a:t>
            </a:r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26280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22/38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2601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685800" y="1376363"/>
            <a:ext cx="10725911" cy="45874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77800" indent="-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5000"/>
              </a:spcBef>
              <a:buFontTx/>
              <a:buNone/>
              <a:defRPr/>
            </a:pPr>
            <a:r>
              <a:rPr lang="hu-HU" altLang="hu-HU" sz="1800" b="1" dirty="0"/>
              <a:t>FB ÜLÉSEK</a:t>
            </a:r>
            <a:r>
              <a:rPr lang="hu-HU" altLang="hu-HU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hu-HU" altLang="hu-HU" sz="1800" b="1" dirty="0"/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hu-HU" altLang="hu-HU" sz="1800" b="1" dirty="0" smtClean="0">
                <a:solidFill>
                  <a:srgbClr val="0000FF"/>
                </a:solidFill>
              </a:rPr>
              <a:t>2018. február 16. Budapest</a:t>
            </a:r>
            <a:endParaRPr lang="hu-HU" altLang="hu-HU" sz="1800" b="1" dirty="0">
              <a:solidFill>
                <a:srgbClr val="0000FF"/>
              </a:solidFill>
            </a:endParaRPr>
          </a:p>
          <a:p>
            <a:pPr marL="892175">
              <a:spcBef>
                <a:spcPct val="0"/>
              </a:spcBef>
              <a:buNone/>
              <a:defRPr/>
            </a:pPr>
            <a:r>
              <a:rPr lang="hu-HU" altLang="hu-HU" sz="1800" b="1" dirty="0"/>
              <a:t>Az ISO 9000 FÓRUM Egyesület </a:t>
            </a:r>
            <a:r>
              <a:rPr lang="hu-HU" altLang="hu-HU" sz="1800" b="1" dirty="0" smtClean="0"/>
              <a:t>2018. </a:t>
            </a:r>
            <a:r>
              <a:rPr lang="hu-HU" altLang="hu-HU" sz="1800" b="1" dirty="0"/>
              <a:t>évi programjának és költségvetés </a:t>
            </a:r>
            <a:r>
              <a:rPr lang="hu-HU" altLang="hu-HU" sz="1800" b="1" dirty="0" smtClean="0"/>
              <a:t>tervezetének </a:t>
            </a:r>
            <a:r>
              <a:rPr lang="hu-HU" altLang="hu-HU" sz="1800" b="1" dirty="0"/>
              <a:t>áttekintése, az FB saját munkatervének összeállítása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hu-HU" altLang="hu-HU" sz="1800" b="1" dirty="0" smtClean="0">
                <a:solidFill>
                  <a:srgbClr val="0000FF"/>
                </a:solidFill>
              </a:rPr>
              <a:t>2018. </a:t>
            </a:r>
            <a:r>
              <a:rPr lang="hu-HU" altLang="hu-HU" sz="1800" b="1" dirty="0">
                <a:solidFill>
                  <a:srgbClr val="0000FF"/>
                </a:solidFill>
              </a:rPr>
              <a:t>szeptember 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14. </a:t>
            </a:r>
            <a:r>
              <a:rPr lang="hu-HU" altLang="hu-HU" sz="1800" b="1" dirty="0">
                <a:solidFill>
                  <a:srgbClr val="0000FF"/>
                </a:solidFill>
              </a:rPr>
              <a:t>Balatonalmádi</a:t>
            </a: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/>
              <a:t>A </a:t>
            </a:r>
            <a:r>
              <a:rPr lang="hu-HU" altLang="hu-HU" sz="1800" b="1" dirty="0" smtClean="0"/>
              <a:t>XXV</a:t>
            </a:r>
            <a:r>
              <a:rPr lang="hu-HU" altLang="hu-HU" sz="1800" b="1" dirty="0"/>
              <a:t>. NMK lebonyolításának vizsgálata, a konferencia várható pénzügyi eredményének megtárgyalása az elnökséggel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hu-HU" altLang="hu-HU" sz="1800" b="1" dirty="0">
                <a:solidFill>
                  <a:srgbClr val="0000FF"/>
                </a:solidFill>
              </a:rPr>
              <a:t>  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2018. november 28. Budapest, Herendi Porcelán Palota</a:t>
            </a:r>
            <a:endParaRPr lang="hu-HU" altLang="hu-HU" sz="1800" b="1" dirty="0">
              <a:solidFill>
                <a:srgbClr val="0000FF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/>
              <a:t>Az Egyesület </a:t>
            </a:r>
            <a:r>
              <a:rPr lang="hu-HU" altLang="hu-HU" sz="1800" b="1" dirty="0" smtClean="0"/>
              <a:t>2018. </a:t>
            </a:r>
            <a:r>
              <a:rPr lang="hu-HU" altLang="hu-HU" sz="1800" b="1" dirty="0"/>
              <a:t>1-9. havi tevékenységeinek és eredményének </a:t>
            </a:r>
            <a:r>
              <a:rPr lang="hu-HU" altLang="hu-HU" sz="1800" b="1" dirty="0" smtClean="0"/>
              <a:t>áttekintése </a:t>
            </a:r>
            <a:endParaRPr lang="hu-HU" altLang="hu-HU" sz="1800" b="1" dirty="0"/>
          </a:p>
          <a:p>
            <a:pPr lvl="2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/>
              <a:t>A </a:t>
            </a:r>
            <a:r>
              <a:rPr lang="hu-HU" altLang="hu-HU" sz="1800" b="1" dirty="0" smtClean="0"/>
              <a:t>2019. </a:t>
            </a:r>
            <a:r>
              <a:rPr lang="hu-HU" altLang="hu-HU" sz="1800" b="1" dirty="0"/>
              <a:t>évi NMK </a:t>
            </a:r>
            <a:r>
              <a:rPr lang="hu-HU" altLang="hu-HU" sz="1800" b="1" dirty="0" smtClean="0"/>
              <a:t>előkészítése </a:t>
            </a:r>
            <a:endParaRPr lang="hu-HU" altLang="hu-HU" sz="1800" b="1" dirty="0"/>
          </a:p>
          <a:p>
            <a:pPr eaLnBrk="1" hangingPunct="1">
              <a:spcBef>
                <a:spcPct val="0"/>
              </a:spcBef>
              <a:defRPr/>
            </a:pPr>
            <a:r>
              <a:rPr lang="hu-HU" altLang="hu-HU" sz="1800" b="1" dirty="0">
                <a:solidFill>
                  <a:srgbClr val="0000FF"/>
                </a:solidFill>
              </a:rPr>
              <a:t>  </a:t>
            </a:r>
            <a:r>
              <a:rPr lang="hu-HU" altLang="hu-HU" sz="1800" b="1" dirty="0" smtClean="0">
                <a:solidFill>
                  <a:srgbClr val="0000FF"/>
                </a:solidFill>
              </a:rPr>
              <a:t>2019. február 7. Herend</a:t>
            </a:r>
            <a:endParaRPr lang="hu-HU" altLang="hu-HU" sz="1800" b="1" dirty="0">
              <a:solidFill>
                <a:srgbClr val="0000FF"/>
              </a:solidFill>
            </a:endParaRPr>
          </a:p>
          <a:p>
            <a:pPr marL="892175">
              <a:spcBef>
                <a:spcPct val="0"/>
              </a:spcBef>
              <a:buNone/>
              <a:defRPr/>
            </a:pPr>
            <a:r>
              <a:rPr lang="hu-HU" altLang="hu-HU" sz="1800" b="1" dirty="0"/>
              <a:t>Az ISO 9000 FÓRUM Egyesület </a:t>
            </a:r>
            <a:r>
              <a:rPr lang="hu-HU" altLang="hu-HU" sz="1800" b="1" dirty="0" smtClean="0"/>
              <a:t>2018. </a:t>
            </a:r>
            <a:r>
              <a:rPr lang="hu-HU" altLang="hu-HU" sz="1800" b="1" dirty="0"/>
              <a:t>évi tevékenységének és pénzügyi gazdálkodásának vizsgálata, az FB beszámoló </a:t>
            </a:r>
            <a:r>
              <a:rPr lang="hu-HU" altLang="hu-HU" sz="1800" b="1" dirty="0" smtClean="0"/>
              <a:t>előkészítése</a:t>
            </a:r>
          </a:p>
          <a:p>
            <a:pPr marL="892175">
              <a:spcBef>
                <a:spcPct val="0"/>
              </a:spcBef>
              <a:buNone/>
              <a:defRPr/>
            </a:pPr>
            <a:endParaRPr lang="hu-HU" altLang="hu-HU" sz="1800" b="1" dirty="0"/>
          </a:p>
          <a:p>
            <a:pPr marL="892175" algn="ctr">
              <a:spcBef>
                <a:spcPct val="0"/>
              </a:spcBef>
              <a:buNone/>
              <a:defRPr/>
            </a:pPr>
            <a:r>
              <a:rPr lang="hu-HU" altLang="hu-HU" sz="1800" b="1" dirty="0">
                <a:solidFill>
                  <a:srgbClr val="0000FF"/>
                </a:solidFill>
              </a:rPr>
              <a:t>Az FB minden elnökségi ülésen részt vett, illetve képviseltette magát a külső fél általi auditon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69264" y="363030"/>
            <a:ext cx="10177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BIZOTTSÁGI JELENTÉS </a:t>
            </a:r>
            <a:r>
              <a:rPr lang="hu-H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évről</a:t>
            </a:r>
          </a:p>
        </p:txBody>
      </p:sp>
      <p:sp>
        <p:nvSpPr>
          <p:cNvPr id="11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23/38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241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89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40127"/>
              </p:ext>
            </p:extLst>
          </p:nvPr>
        </p:nvGraphicFramePr>
        <p:xfrm>
          <a:off x="2295652" y="1088135"/>
          <a:ext cx="6727533" cy="1749752"/>
        </p:xfrm>
        <a:graphic>
          <a:graphicData uri="http://schemas.openxmlformats.org/drawingml/2006/table">
            <a:tbl>
              <a:tblPr/>
              <a:tblGrid>
                <a:gridCol w="2659081"/>
                <a:gridCol w="1008112"/>
                <a:gridCol w="1046423"/>
                <a:gridCol w="1055850"/>
                <a:gridCol w="958067"/>
              </a:tblGrid>
              <a:tr h="43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Tételek/Évek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Bevételek (eFt)*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34674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33479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32331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34711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Ráfordítások (eFt)*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34263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32875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31197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34366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Eredmények (eFt)*</a:t>
                      </a:r>
                      <a:endParaRPr kumimoji="0" lang="hu-HU" alt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53" marR="91453" marT="45682" marB="456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églalap 1"/>
          <p:cNvSpPr/>
          <p:nvPr/>
        </p:nvSpPr>
        <p:spPr>
          <a:xfrm>
            <a:off x="768096" y="3108389"/>
            <a:ext cx="10707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altLang="hu-HU" sz="2200" b="1" dirty="0"/>
              <a:t>Az Egyesület gazdálkodásával és működésével kapcsolatos fontosabb megállapítások (1.)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A mérleg szerinti eredmény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+ 345 </a:t>
            </a:r>
            <a:r>
              <a:rPr lang="hu-HU" altLang="hu-HU" sz="2200" b="1" dirty="0">
                <a:solidFill>
                  <a:srgbClr val="0000FF"/>
                </a:solidFill>
              </a:rPr>
              <a:t>eFt, az egyesület az előző évekhez hasonlóan sikeres évet zárt.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Az ISOFÓRUM tőkéje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29.845 </a:t>
            </a:r>
            <a:r>
              <a:rPr lang="hu-HU" altLang="hu-HU" sz="2200" b="1" dirty="0">
                <a:solidFill>
                  <a:srgbClr val="0000FF"/>
                </a:solidFill>
              </a:rPr>
              <a:t>eFt-ra emelkedett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A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2018. </a:t>
            </a:r>
            <a:r>
              <a:rPr lang="hu-HU" altLang="hu-HU" sz="2200" b="1" dirty="0">
                <a:solidFill>
                  <a:srgbClr val="0000FF"/>
                </a:solidFill>
              </a:rPr>
              <a:t>évi bevétel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13,4 </a:t>
            </a:r>
            <a:r>
              <a:rPr lang="hu-HU" altLang="hu-HU" sz="2200" b="1" dirty="0">
                <a:solidFill>
                  <a:srgbClr val="0000FF"/>
                </a:solidFill>
              </a:rPr>
              <a:t>%-al meghaladja a tervezettet (tagdíj+szponzor+konferencia eredménye)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A ráfordítások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12,3 </a:t>
            </a:r>
            <a:r>
              <a:rPr lang="hu-HU" altLang="hu-HU" sz="2200" b="1" dirty="0">
                <a:solidFill>
                  <a:srgbClr val="0000FF"/>
                </a:solidFill>
              </a:rPr>
              <a:t>%-al haladták meg a tervezett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értéket, ami a jubileumi rendezvény többlet költségeinek tulajdonítható, de összhangban </a:t>
            </a:r>
            <a:r>
              <a:rPr lang="hu-HU" altLang="hu-HU" sz="2200" b="1" dirty="0">
                <a:solidFill>
                  <a:srgbClr val="0000FF"/>
                </a:solidFill>
              </a:rPr>
              <a:t>van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az NMK többlet bevétellel.</a:t>
            </a:r>
            <a:endParaRPr lang="hu-HU" altLang="hu-HU" sz="2200" b="1" dirty="0">
              <a:solidFill>
                <a:srgbClr val="0000FF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89304" y="289878"/>
            <a:ext cx="9838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BIZOTTSÁGI JELENTÉS </a:t>
            </a:r>
            <a:r>
              <a:rPr lang="hu-H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évről</a:t>
            </a:r>
          </a:p>
        </p:txBody>
      </p:sp>
      <p:sp>
        <p:nvSpPr>
          <p:cNvPr id="1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24/38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7410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832104" y="1083593"/>
            <a:ext cx="10771632" cy="51398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66700" indent="-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23900" indent="-277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>
              <a:spcBef>
                <a:spcPts val="0"/>
              </a:spcBef>
              <a:buNone/>
              <a:defRPr/>
            </a:pPr>
            <a:r>
              <a:rPr lang="hu-HU" altLang="hu-HU" sz="2400" b="1" dirty="0"/>
              <a:t>Az Egyesület gazdálkodásával és működésével kapcsolatos fontosabb megállapítások 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		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altLang="hu-HU" sz="2200" b="1" dirty="0">
                <a:solidFill>
                  <a:srgbClr val="0000FF"/>
                </a:solidFill>
              </a:rPr>
              <a:t>A szervezet számos, igazolható közhasznú tevékenységet végzett </a:t>
            </a:r>
            <a:r>
              <a:rPr lang="hu-HU" altLang="hu-HU" sz="2200" b="1" dirty="0" smtClean="0">
                <a:solidFill>
                  <a:srgbClr val="0000FF"/>
                </a:solidFill>
              </a:rPr>
              <a:t>2018. </a:t>
            </a:r>
            <a:r>
              <a:rPr lang="hu-HU" altLang="hu-HU" sz="2200" b="1" dirty="0">
                <a:solidFill>
                  <a:srgbClr val="0000FF"/>
                </a:solidFill>
              </a:rPr>
              <a:t>évben</a:t>
            </a:r>
          </a:p>
          <a:p>
            <a:pPr algn="ct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u-HU" altLang="hu-HU" sz="1000" b="1" dirty="0">
              <a:solidFill>
                <a:srgbClr val="0000FF"/>
              </a:solidFill>
            </a:endParaRP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hu-HU" altLang="hu-HU" sz="2000" b="1" dirty="0" smtClean="0">
                <a:solidFill>
                  <a:srgbClr val="008000"/>
                </a:solidFill>
              </a:rPr>
              <a:t>6 </a:t>
            </a:r>
            <a:r>
              <a:rPr lang="hu-HU" altLang="hu-HU" sz="2000" b="1" dirty="0">
                <a:solidFill>
                  <a:srgbClr val="008000"/>
                </a:solidFill>
              </a:rPr>
              <a:t>alkalommal szervezett térítésmentes tapasztalatcsere látogatást,</a:t>
            </a: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hu-HU" altLang="hu-HU" sz="2000" b="1" dirty="0" smtClean="0">
                <a:solidFill>
                  <a:srgbClr val="008000"/>
                </a:solidFill>
              </a:rPr>
              <a:t>Térítésmentes  ISOFÓRUM Tavasz szakmai konferenciát szervezett,</a:t>
            </a:r>
            <a:endParaRPr lang="hu-HU" altLang="hu-HU" sz="2000" b="1" dirty="0">
              <a:solidFill>
                <a:srgbClr val="008000"/>
              </a:solidFill>
            </a:endParaRP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hu-HU" altLang="hu-HU" sz="2000" b="1" dirty="0">
                <a:solidFill>
                  <a:srgbClr val="008000"/>
                </a:solidFill>
              </a:rPr>
              <a:t>Támogatta tagjaink részvételét az EOQ </a:t>
            </a:r>
            <a:r>
              <a:rPr lang="hu-HU" altLang="hu-HU" sz="2000" b="1" dirty="0" smtClean="0">
                <a:solidFill>
                  <a:srgbClr val="008000"/>
                </a:solidFill>
              </a:rPr>
              <a:t>MNB, az MMT </a:t>
            </a:r>
            <a:r>
              <a:rPr lang="hu-HU" altLang="hu-HU" sz="2000" b="1" dirty="0">
                <a:solidFill>
                  <a:srgbClr val="008000"/>
                </a:solidFill>
              </a:rPr>
              <a:t>és az IFKA </a:t>
            </a:r>
            <a:r>
              <a:rPr lang="hu-HU" altLang="hu-HU" sz="2000" b="1" dirty="0" smtClean="0">
                <a:solidFill>
                  <a:srgbClr val="008000"/>
                </a:solidFill>
              </a:rPr>
              <a:t> </a:t>
            </a:r>
            <a:r>
              <a:rPr lang="hu-HU" altLang="hu-HU" sz="2000" b="1" dirty="0">
                <a:solidFill>
                  <a:srgbClr val="008000"/>
                </a:solidFill>
              </a:rPr>
              <a:t>konferenciákon</a:t>
            </a:r>
            <a:r>
              <a:rPr lang="hu-HU" altLang="hu-HU" sz="2000" b="1" dirty="0" smtClean="0">
                <a:solidFill>
                  <a:srgbClr val="008000"/>
                </a:solidFill>
              </a:rPr>
              <a:t>,</a:t>
            </a: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hu-HU" altLang="hu-HU" sz="2000" b="1" dirty="0" smtClean="0">
                <a:solidFill>
                  <a:srgbClr val="008000"/>
                </a:solidFill>
              </a:rPr>
              <a:t>Támogatta az EOQ MNB és az MMT folyóiratok kiadását,</a:t>
            </a: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hu-HU" altLang="hu-HU" sz="2000" b="1" dirty="0" smtClean="0">
                <a:solidFill>
                  <a:srgbClr val="008000"/>
                </a:solidFill>
              </a:rPr>
              <a:t>2 alkalommal támogatta a súlyosan beteg gyerekekkel foglalkozó „Csodalámpa” alapítványt. </a:t>
            </a:r>
            <a:endParaRPr lang="hu-HU" altLang="hu-HU" sz="2000" b="1" dirty="0">
              <a:solidFill>
                <a:srgbClr val="008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hu-HU" altLang="hu-HU" sz="1400" b="1" dirty="0">
              <a:solidFill>
                <a:srgbClr val="0000FF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hu-HU" altLang="hu-HU" sz="2400" b="1" dirty="0" smtClean="0">
                <a:solidFill>
                  <a:srgbClr val="0000FF"/>
                </a:solidFill>
              </a:rPr>
              <a:t>Összefoglalásként az </a:t>
            </a:r>
            <a:r>
              <a:rPr lang="hu-HU" altLang="hu-HU" sz="2400" b="1" dirty="0">
                <a:solidFill>
                  <a:srgbClr val="0000FF"/>
                </a:solidFill>
              </a:rPr>
              <a:t>FB megállapítja, hogy a rendelkezésére álló információk alapján az ISO 9000 FÓRUM Egyesület 2018. évi működése és gazdálkodása eredményes és a jogszabályoknak megfelelő volt.</a:t>
            </a:r>
          </a:p>
          <a:p>
            <a:pPr marL="684000" lvl="1" algn="just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endParaRPr lang="hu-HU" altLang="hu-HU" sz="2000" b="1" dirty="0">
              <a:solidFill>
                <a:srgbClr val="0000FF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61288" y="280734"/>
            <a:ext cx="9875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BIZOTTSÁGI JELENTÉS </a:t>
            </a:r>
            <a:r>
              <a:rPr lang="hu-H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évről</a:t>
            </a:r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34472" y="6356350"/>
            <a:ext cx="7193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25/38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0691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22376" y="1293813"/>
            <a:ext cx="10744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hu-HU" altLang="hu-HU" sz="400" b="1" dirty="0">
              <a:solidFill>
                <a:srgbClr val="0000FF"/>
              </a:solidFill>
              <a:latin typeface="Arial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  <a:latin typeface="Arial" charset="0"/>
              </a:rPr>
              <a:t>A </a:t>
            </a:r>
            <a:r>
              <a:rPr lang="hu-HU" altLang="hu-HU" sz="2400" b="1" dirty="0" smtClean="0">
                <a:solidFill>
                  <a:srgbClr val="0000FF"/>
                </a:solidFill>
                <a:latin typeface="Arial" charset="0"/>
              </a:rPr>
              <a:t>XXVI. </a:t>
            </a:r>
            <a:r>
              <a:rPr lang="hu-HU" altLang="hu-HU" sz="2400" b="1" dirty="0">
                <a:solidFill>
                  <a:srgbClr val="0000FF"/>
                </a:solidFill>
                <a:latin typeface="Arial" charset="0"/>
              </a:rPr>
              <a:t>NMK </a:t>
            </a:r>
            <a:r>
              <a:rPr lang="hu-HU" altLang="hu-HU" sz="2400" b="1" dirty="0" smtClean="0">
                <a:solidFill>
                  <a:srgbClr val="0000FF"/>
                </a:solidFill>
                <a:latin typeface="Arial" charset="0"/>
              </a:rPr>
              <a:t>előkészítése </a:t>
            </a:r>
            <a:r>
              <a:rPr lang="hu-HU" altLang="hu-HU" sz="2400" b="1" dirty="0">
                <a:solidFill>
                  <a:srgbClr val="0000FF"/>
                </a:solidFill>
                <a:latin typeface="Arial" charset="0"/>
              </a:rPr>
              <a:t>során az </a:t>
            </a:r>
            <a:r>
              <a:rPr lang="hu-HU" altLang="hu-HU" sz="2400" b="1" dirty="0" smtClean="0">
                <a:solidFill>
                  <a:srgbClr val="0000FF"/>
                </a:solidFill>
                <a:latin typeface="Arial" charset="0"/>
              </a:rPr>
              <a:t>Elnökség </a:t>
            </a:r>
            <a:r>
              <a:rPr lang="hu-HU" altLang="hu-HU" sz="2400" b="1" dirty="0">
                <a:solidFill>
                  <a:srgbClr val="0000FF"/>
                </a:solidFill>
                <a:latin typeface="Arial" charset="0"/>
              </a:rPr>
              <a:t>vegye figyelembe az előző években szerzett tapasztalatokat és visszajelzéseket,</a:t>
            </a:r>
          </a:p>
          <a:p>
            <a:pPr algn="just">
              <a:spcBef>
                <a:spcPts val="600"/>
              </a:spcBef>
              <a:defRPr/>
            </a:pPr>
            <a:endParaRPr lang="hu-HU" altLang="hu-HU" sz="2400" b="1" dirty="0">
              <a:solidFill>
                <a:srgbClr val="0000FF"/>
              </a:solidFill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Arial" charset="0"/>
              </a:rPr>
              <a:t>Az Elnökség továbbra is törekedjen a kiegyensúlyozott gazdálkodás fenntartására és a megfelelő ár-érték arányú szolgáltatások nyújtására, </a:t>
            </a:r>
            <a:endParaRPr lang="hu-HU" altLang="hu-HU" sz="2400" b="1" dirty="0">
              <a:solidFill>
                <a:srgbClr val="C00000"/>
              </a:solidFill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hu-HU" altLang="hu-HU" sz="2400" b="1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kommunikáció hatékonyságának javítása érdekében az </a:t>
            </a:r>
            <a:r>
              <a:rPr lang="hu-H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Elnökség </a:t>
            </a:r>
            <a:r>
              <a:rPr lang="hu-H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továbbra is folytassa az Egyesület kommunikációs rendszerének fejlesztését</a:t>
            </a:r>
            <a:r>
              <a:rPr lang="hu-HU" altLang="hu-HU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hu-HU" alt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hu-HU" altLang="hu-H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79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34472" y="6356350"/>
            <a:ext cx="71932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BB211-2A60-4A52-824E-11ADE4A66747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88720" y="384556"/>
            <a:ext cx="1004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 </a:t>
            </a: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AJÁNLÁSAI </a:t>
            </a:r>
            <a:r>
              <a:rPr lang="hu-H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évre</a:t>
            </a:r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570464" y="6356350"/>
            <a:ext cx="78333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7CCCE-A7BE-46CB-B672-A2D985A703A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495601" y="2051304"/>
            <a:ext cx="712787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KÉRDÉSEK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HOZZÁSZÓLÁSOK</a:t>
            </a:r>
          </a:p>
        </p:txBody>
      </p:sp>
      <p:sp>
        <p:nvSpPr>
          <p:cNvPr id="34821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3093720"/>
            <a:ext cx="1981200" cy="1371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2" name="Téglalap 1"/>
          <p:cNvSpPr/>
          <p:nvPr/>
        </p:nvSpPr>
        <p:spPr>
          <a:xfrm>
            <a:off x="1280161" y="30911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3200" b="1" cap="al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Beszámoló és </a:t>
            </a:r>
            <a:r>
              <a:rPr lang="hu-HU" altLang="hu-HU" sz="3200" b="1" cap="all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KözhASZNÚSÁGI MelléklETEK, FB Jelentés 2018. </a:t>
            </a:r>
            <a:r>
              <a:rPr lang="hu-HU" altLang="hu-HU" sz="3200" b="1" cap="all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évről</a:t>
            </a:r>
            <a:endParaRPr lang="hu-HU" altLang="hu-HU" sz="3200" b="1" cap="all" dirty="0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963864" y="438150"/>
            <a:ext cx="62642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ISO 9000 FÓRUM EGYESÜLET</a:t>
            </a:r>
          </a:p>
        </p:txBody>
      </p:sp>
      <p:sp>
        <p:nvSpPr>
          <p:cNvPr id="36872" name="Téglalap 1"/>
          <p:cNvSpPr>
            <a:spLocks noChangeArrowheads="1"/>
          </p:cNvSpPr>
          <p:nvPr/>
        </p:nvSpPr>
        <p:spPr bwMode="auto">
          <a:xfrm>
            <a:off x="1882776" y="1700214"/>
            <a:ext cx="824547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3. A 2018. </a:t>
            </a: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évi Beszámoló és Közhasznúsági Mellékletek,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6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600" b="1" dirty="0" smtClean="0">
                <a:solidFill>
                  <a:srgbClr val="0000FF"/>
                </a:solidFill>
              </a:rPr>
              <a:t>Felügyelő </a:t>
            </a:r>
            <a:r>
              <a:rPr lang="hu-HU" altLang="hu-HU" sz="3600" b="1" dirty="0">
                <a:solidFill>
                  <a:srgbClr val="0000FF"/>
                </a:solidFill>
              </a:rPr>
              <a:t>Bizottsági Jelentés </a:t>
            </a:r>
            <a:endParaRPr lang="hu-HU" alt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2782888" y="4349751"/>
            <a:ext cx="6665912" cy="735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defRPr/>
            </a:pPr>
            <a:r>
              <a:rPr lang="hu-HU" altLang="hu-H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ELFOGADÁSA</a:t>
            </a:r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28/38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772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7F43A-162C-4A3F-AF5A-3E7A4CA205FC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1666876" y="1341438"/>
            <a:ext cx="8812148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4. 2019. </a:t>
            </a: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ÉVI  RENDEZVÉNYNAPTÁR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2019. </a:t>
            </a: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ÉVI KÖLTSÉGVETÉS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ISMERTETÉSE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hu-HU" altLang="hu-HU" sz="2000" b="1" dirty="0">
              <a:solidFill>
                <a:srgbClr val="0000FF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defRPr/>
            </a:pPr>
            <a:endParaRPr lang="hu-HU" altLang="hu-HU" sz="2400" b="1" dirty="0">
              <a:solidFill>
                <a:srgbClr val="006600"/>
              </a:solidFill>
            </a:endParaRP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2895601" y="438150"/>
            <a:ext cx="61880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ISO 9000 FÓRUM EGYESÜLET</a:t>
            </a:r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356350"/>
            <a:ext cx="637032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94F141-25FB-48EB-8294-C2AB4B31309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722376" y="1117195"/>
            <a:ext cx="10936224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>
                <a:solidFill>
                  <a:srgbClr val="0000FF"/>
                </a:solidFill>
              </a:rPr>
              <a:t>„</a:t>
            </a:r>
            <a:r>
              <a:rPr lang="hu-HU" altLang="hu-HU" sz="2000" cap="all" dirty="0">
                <a:solidFill>
                  <a:srgbClr val="0000FF"/>
                </a:solidFill>
              </a:rPr>
              <a:t>A Nemzeti Minőségügyi Konferencia Legjobb Női Előadója</a:t>
            </a:r>
            <a:r>
              <a:rPr lang="hu-HU" altLang="hu-HU" sz="2000" dirty="0">
                <a:solidFill>
                  <a:srgbClr val="0000FF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0000FF"/>
                </a:solidFill>
              </a:rPr>
              <a:t>	</a:t>
            </a:r>
            <a:r>
              <a:rPr lang="hu-HU" altLang="hu-HU" sz="2000" b="1" dirty="0" smtClean="0">
                <a:solidFill>
                  <a:srgbClr val="0000CC"/>
                </a:solidFill>
              </a:rPr>
              <a:t>Prof. Dr. Bencsik Andrea – Széchenyi Egyetem, egyetemi tanár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00CC"/>
                </a:solidFill>
              </a:rPr>
              <a:t>	</a:t>
            </a:r>
            <a:r>
              <a:rPr lang="hu-HU" altLang="hu-HU" sz="2000" b="1" dirty="0" smtClean="0">
                <a:solidFill>
                  <a:srgbClr val="0000CC"/>
                </a:solidFill>
              </a:rPr>
              <a:t>Honvári Gitta – SGS Hungária Kft., tréning üzletág vezető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b="1" dirty="0">
              <a:solidFill>
                <a:srgbClr val="0000CC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 smtClean="0">
                <a:solidFill>
                  <a:srgbClr val="0000FF"/>
                </a:solidFill>
              </a:rPr>
              <a:t>„</a:t>
            </a:r>
            <a:r>
              <a:rPr lang="hu-HU" altLang="hu-HU" sz="2000" cap="all" dirty="0">
                <a:solidFill>
                  <a:srgbClr val="0000FF"/>
                </a:solidFill>
              </a:rPr>
              <a:t>A Nemzeti Minőségügyi Konferencia Legjobb Férfi Előadója</a:t>
            </a:r>
            <a:r>
              <a:rPr lang="hu-HU" altLang="hu-HU" sz="2000" dirty="0">
                <a:solidFill>
                  <a:srgbClr val="0000FF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0000FF"/>
                </a:solidFill>
              </a:rPr>
              <a:t>	</a:t>
            </a:r>
            <a:r>
              <a:rPr lang="hu-HU" altLang="hu-HU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Puskás Levente - </a:t>
            </a:r>
            <a:r>
              <a:rPr lang="hu-HU" sz="2000" b="1" dirty="0">
                <a:solidFill>
                  <a:srgbClr val="0000CC"/>
                </a:solidFill>
                <a:cs typeface="Arial" panose="020B0604020202020204" pitchFamily="34" charset="0"/>
              </a:rPr>
              <a:t>MOL Nyrt., Értékesítés Központ vezető;</a:t>
            </a:r>
            <a:endParaRPr lang="hu-HU" altLang="hu-HU" sz="20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	Rajcsányi Ferenc - COLAS Zrt., MIR vezető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>
                <a:solidFill>
                  <a:srgbClr val="006600"/>
                </a:solidFill>
              </a:rPr>
              <a:t>„</a:t>
            </a:r>
            <a:r>
              <a:rPr lang="hu-HU" altLang="hu-HU" sz="2000" cap="all" dirty="0">
                <a:solidFill>
                  <a:srgbClr val="006600"/>
                </a:solidFill>
              </a:rPr>
              <a:t>Aki sokat tett a </a:t>
            </a:r>
            <a:r>
              <a:rPr lang="hu-HU" altLang="hu-HU" sz="2000" cap="all" dirty="0" err="1">
                <a:solidFill>
                  <a:srgbClr val="006600"/>
                </a:solidFill>
              </a:rPr>
              <a:t>FÓRUM-ért</a:t>
            </a:r>
            <a:r>
              <a:rPr lang="hu-HU" altLang="hu-HU" sz="2000" dirty="0">
                <a:solidFill>
                  <a:srgbClr val="006600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006600"/>
                </a:solidFill>
              </a:rPr>
              <a:t>	</a:t>
            </a:r>
            <a:r>
              <a:rPr lang="hu-HU" altLang="hu-HU" sz="2000" b="1" dirty="0">
                <a:solidFill>
                  <a:srgbClr val="006600"/>
                </a:solidFill>
              </a:rPr>
              <a:t>Bak Zsolt – BAKVIDEÓ Bt. ev.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6600"/>
                </a:solidFill>
              </a:rPr>
              <a:t>	Kerényi Ádám – MÁV START Zrt., integrált rendszermenedzsment vezető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6600"/>
                </a:solidFill>
              </a:rPr>
              <a:t>	Tóth Csaba László – MMT, újság főszerkesztő 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 smtClean="0"/>
              <a:t>„</a:t>
            </a:r>
            <a:r>
              <a:rPr lang="hu-HU" altLang="hu-HU" sz="2000" cap="all" dirty="0"/>
              <a:t>A FÓRUM Kiváló Támogatója</a:t>
            </a:r>
            <a:r>
              <a:rPr lang="hu-HU" altLang="hu-HU" sz="2000" dirty="0"/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/>
              <a:t>	</a:t>
            </a:r>
            <a:r>
              <a:rPr lang="hu-HU" altLang="hu-HU" sz="2000" b="1" dirty="0" smtClean="0"/>
              <a:t>EISBERG Hungary Kft. - Gazsi Zoltán, ügyvezető igazgató</a:t>
            </a:r>
            <a:endParaRPr lang="hu-HU" altLang="hu-HU" sz="2000" b="1" dirty="0"/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/>
              <a:t>	</a:t>
            </a:r>
            <a:r>
              <a:rPr lang="hu-HU" altLang="hu-HU" sz="2000" b="1" dirty="0" smtClean="0"/>
              <a:t>Roto Elzett Certa Kft. -  Kocsis Ernő, ügyvezető igazgató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b="1" dirty="0" smtClean="0">
              <a:solidFill>
                <a:srgbClr val="008000"/>
              </a:solidFill>
            </a:endParaRPr>
          </a:p>
        </p:txBody>
      </p:sp>
      <p:sp>
        <p:nvSpPr>
          <p:cNvPr id="7172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711450" y="141542"/>
            <a:ext cx="6624638" cy="6842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008000"/>
                </a:solidFill>
              </a:rPr>
              <a:t>ELISMERÉSEK 2018. ÉVRE</a:t>
            </a:r>
            <a:endParaRPr lang="hu-HU" altLang="hu-HU" dirty="0" smtClean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2" name="Élőláb helye 2"/>
          <p:cNvSpPr txBox="1">
            <a:spLocks/>
          </p:cNvSpPr>
          <p:nvPr/>
        </p:nvSpPr>
        <p:spPr>
          <a:xfrm>
            <a:off x="4037162" y="6383547"/>
            <a:ext cx="2467155" cy="33792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37123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525124" y="6356350"/>
            <a:ext cx="82867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04940-997B-47BF-9C93-B04D6A97BA1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39940" name="Text Box 13"/>
          <p:cNvSpPr txBox="1">
            <a:spLocks noChangeArrowheads="1"/>
          </p:cNvSpPr>
          <p:nvPr/>
        </p:nvSpPr>
        <p:spPr bwMode="auto">
          <a:xfrm>
            <a:off x="1666875" y="265177"/>
            <a:ext cx="8858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b="1" dirty="0" smtClean="0">
                <a:solidFill>
                  <a:srgbClr val="008000"/>
                </a:solidFill>
                <a:cs typeface="Arial" panose="020B0604020202020204" pitchFamily="34" charset="0"/>
              </a:rPr>
              <a:t>2019. </a:t>
            </a: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ÉVI </a:t>
            </a:r>
            <a:r>
              <a:rPr lang="hu-HU" altLang="hu-HU" b="1" dirty="0" smtClean="0">
                <a:solidFill>
                  <a:srgbClr val="008000"/>
                </a:solidFill>
                <a:cs typeface="Arial" panose="020B0604020202020204" pitchFamily="34" charset="0"/>
              </a:rPr>
              <a:t>RENDEZVÉNYNAPTÁR (1.) </a:t>
            </a:r>
            <a:endParaRPr lang="hu-HU" altLang="hu-HU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0595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92791"/>
              </p:ext>
            </p:extLst>
          </p:nvPr>
        </p:nvGraphicFramePr>
        <p:xfrm>
          <a:off x="786384" y="914401"/>
          <a:ext cx="10567416" cy="4224527"/>
        </p:xfrm>
        <a:graphic>
          <a:graphicData uri="http://schemas.openxmlformats.org/drawingml/2006/table">
            <a:tbl>
              <a:tblPr/>
              <a:tblGrid>
                <a:gridCol w="1289281"/>
                <a:gridCol w="9278135"/>
              </a:tblGrid>
              <a:tr h="998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Febr. 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Márc. 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Lean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és APS </a:t>
                      </a:r>
                      <a:r>
                        <a:rPr kumimoji="0" lang="hu-HU" altLang="hu-H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témaspecifikus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látogatás 15 fő részére.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Szakmai látogatás az AUDI Hungária Zrt.-nél: Lean eszközök és módszerek a gyakorlatban.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*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Ápr. 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ISOFÓRUM Tavasz Konferencia: IPAR 4.0 és a versenyképesség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hu-HU" sz="2000" b="1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ISO 9000 FÓRUM Egyesület 32. Közgyűlése. Elismerések és díjak  átadása.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    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(költség: közel 700 eFt)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2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Ápr. 11.</a:t>
                      </a:r>
                      <a:endParaRPr lang="hu-HU" sz="20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Szakmai látogatás a Herendi Porcelánmanufaktúrában: „Tradíciós és Innováció.  Manufaktúra 4.1. a XXI. Évszázadban”.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2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Máj. 9.</a:t>
                      </a:r>
                      <a:endParaRPr lang="hu-HU" sz="20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Szakmai látogatás a Macher Elektronikai Zrt. Mintagyárnál: Ellátási lánc-, készlet és termelésvezetés. Gyártásvizualizáció. 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Máj</a:t>
                      </a:r>
                      <a:r>
                        <a:rPr lang="hu-HU" sz="2000" b="1" baseline="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23.</a:t>
                      </a:r>
                      <a:endParaRPr lang="hu-HU" sz="20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Continental Automotive Kft.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látogatás</a:t>
                      </a: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hu-H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 A dolgok internete, </a:t>
                      </a:r>
                      <a:r>
                        <a:rPr lang="hu-H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</a:t>
                      </a:r>
                      <a:r>
                        <a:rPr lang="hu-H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és </a:t>
                      </a:r>
                      <a:r>
                        <a:rPr lang="hu-H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kollaboratív</a:t>
                      </a:r>
                      <a:r>
                        <a:rPr lang="hu-H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robotokkal támogatott gyártás”</a:t>
                      </a: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 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7970"/>
              </p:ext>
            </p:extLst>
          </p:nvPr>
        </p:nvGraphicFramePr>
        <p:xfrm>
          <a:off x="786384" y="5157216"/>
          <a:ext cx="10567416" cy="731520"/>
        </p:xfrm>
        <a:graphic>
          <a:graphicData uri="http://schemas.openxmlformats.org/drawingml/2006/table">
            <a:tbl>
              <a:tblPr/>
              <a:tblGrid>
                <a:gridCol w="1289281"/>
                <a:gridCol w="9278135"/>
              </a:tblGrid>
              <a:tr h="7315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Máj</a:t>
                      </a:r>
                      <a:r>
                        <a:rPr lang="hu-HU" sz="2000" b="1" baseline="0" dirty="0" smtClean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30.</a:t>
                      </a:r>
                      <a:endParaRPr lang="hu-HU" sz="2000" b="1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EISBERG Hungary Kft. szakmai látogatás: </a:t>
                      </a: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„Beszállítói és vevői együttműködéssel a fenntartható jövőért.” 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 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16184" y="6356350"/>
            <a:ext cx="73761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31/38</a:t>
            </a:r>
            <a:endParaRPr lang="hu-HU" altLang="hu-HU" sz="1400" dirty="0"/>
          </a:p>
        </p:txBody>
      </p:sp>
      <p:graphicFrame>
        <p:nvGraphicFramePr>
          <p:cNvPr id="206993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6890"/>
              </p:ext>
            </p:extLst>
          </p:nvPr>
        </p:nvGraphicFramePr>
        <p:xfrm>
          <a:off x="897148" y="2017201"/>
          <a:ext cx="9412772" cy="4025269"/>
        </p:xfrm>
        <a:graphic>
          <a:graphicData uri="http://schemas.openxmlformats.org/drawingml/2006/table">
            <a:tbl>
              <a:tblPr/>
              <a:tblGrid>
                <a:gridCol w="1445467"/>
                <a:gridCol w="7967305"/>
              </a:tblGrid>
              <a:tr h="1115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Júl. 10.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Szakmai látogatás a Mercedes-Benz Manufacturing Kft. Kecskeméti járműgyárban: Lean szemlélet és a robottechnika összhangja a termelékenység támogatásában</a:t>
                      </a: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Szept. 12-13.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XXVI. </a:t>
                      </a: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Nemzeti Minőségügyi Konferencia: Balatonalmádi, Hunguest Hotel Bál </a:t>
                      </a:r>
                      <a:r>
                        <a:rPr lang="hu-HU" sz="20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Resort.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0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Szept. 26.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Integrált irányítás, minőségtudatosság és működési biztonság az MVM Paksi Atomerőműben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.* </a:t>
                      </a:r>
                      <a:endParaRPr lang="hu-HU" sz="20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Okt. 10.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HungaroControl</a:t>
                      </a: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Zrt. Látogatás</a:t>
                      </a: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„Világszinten elismert innovációs tevékenység a légiforgalmi irányításban”.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Nov. 29.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Évzáró szakmai és kulturális rendezvény.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66875" y="173737"/>
            <a:ext cx="8858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b="1" dirty="0" smtClean="0">
                <a:solidFill>
                  <a:srgbClr val="008000"/>
                </a:solidFill>
                <a:cs typeface="Arial" panose="020B0604020202020204" pitchFamily="34" charset="0"/>
              </a:rPr>
              <a:t>2019. </a:t>
            </a: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ÉVI </a:t>
            </a:r>
            <a:r>
              <a:rPr lang="hu-HU" altLang="hu-HU" b="1" dirty="0" smtClean="0">
                <a:solidFill>
                  <a:srgbClr val="008000"/>
                </a:solidFill>
                <a:cs typeface="Arial" panose="020B0604020202020204" pitchFamily="34" charset="0"/>
              </a:rPr>
              <a:t>RENDEZVÉNYNAPTÁR (2.) </a:t>
            </a:r>
            <a:endParaRPr lang="hu-HU" altLang="hu-HU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88141"/>
              </p:ext>
            </p:extLst>
          </p:nvPr>
        </p:nvGraphicFramePr>
        <p:xfrm>
          <a:off x="886968" y="1197865"/>
          <a:ext cx="9427464" cy="785698"/>
        </p:xfrm>
        <a:graphic>
          <a:graphicData uri="http://schemas.openxmlformats.org/drawingml/2006/table">
            <a:tbl>
              <a:tblPr/>
              <a:tblGrid>
                <a:gridCol w="1473883"/>
                <a:gridCol w="7953581"/>
              </a:tblGrid>
              <a:tr h="7856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Jún. 27.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Roto Elzett </a:t>
                      </a:r>
                      <a:r>
                        <a:rPr lang="hu-HU" sz="2000" b="1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Certa</a:t>
                      </a: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Kft. Lövő mintagyár megtekintése: </a:t>
                      </a: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„Miért vagyunk Ipar 4.0 Mintagyár?”</a:t>
                      </a:r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16184" y="6356350"/>
            <a:ext cx="73761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FADDE-97DA-4D5F-81C8-BBCEFED113B3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graphicFrame>
        <p:nvGraphicFramePr>
          <p:cNvPr id="16801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4746"/>
              </p:ext>
            </p:extLst>
          </p:nvPr>
        </p:nvGraphicFramePr>
        <p:xfrm>
          <a:off x="1811338" y="1520826"/>
          <a:ext cx="8610600" cy="3816351"/>
        </p:xfrm>
        <a:graphic>
          <a:graphicData uri="http://schemas.openxmlformats.org/drawingml/2006/table">
            <a:tbl>
              <a:tblPr/>
              <a:tblGrid>
                <a:gridCol w="6008682"/>
                <a:gridCol w="1297232"/>
                <a:gridCol w="1304686"/>
              </a:tblGrid>
              <a:tr h="76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BEVÉTEL (eFt)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2018. tény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2019. terv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Tagdíjbevétel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10732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10000</a:t>
                      </a:r>
                      <a:endParaRPr lang="hu-HU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8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(konferencia, szakmai rendezv.)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20803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20000</a:t>
                      </a:r>
                      <a:endParaRPr lang="hu-HU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Reklám (szponzori bevételek)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2635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  <a:endParaRPr lang="hu-HU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Befektetés (értékpapír kamat) </a:t>
                      </a: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!!!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hu-HU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bevétel (pályázat, SZJA 1%, működés támogatás, adományok)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hu-H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</a:t>
                      </a:r>
                      <a:endParaRPr lang="hu-HU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Összes bevétel</a:t>
                      </a: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34711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kern="50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32400</a:t>
                      </a:r>
                      <a:endParaRPr lang="hu-HU" sz="2000" b="1" kern="50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églalap 1"/>
          <p:cNvSpPr/>
          <p:nvPr/>
        </p:nvSpPr>
        <p:spPr>
          <a:xfrm>
            <a:off x="3614391" y="455414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BEVÉTELEK </a:t>
            </a: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</a:t>
            </a:r>
            <a:r>
              <a:rPr lang="hu-HU" alt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88614" y="6356350"/>
            <a:ext cx="86518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F03C6-B581-4713-8D34-6C3173EF91C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graphicFrame>
        <p:nvGraphicFramePr>
          <p:cNvPr id="16907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71696"/>
              </p:ext>
            </p:extLst>
          </p:nvPr>
        </p:nvGraphicFramePr>
        <p:xfrm>
          <a:off x="1060706" y="1074485"/>
          <a:ext cx="9427909" cy="5021441"/>
        </p:xfrm>
        <a:graphic>
          <a:graphicData uri="http://schemas.openxmlformats.org/drawingml/2006/table">
            <a:tbl>
              <a:tblPr/>
              <a:tblGrid>
                <a:gridCol w="6337018"/>
                <a:gridCol w="1564418"/>
                <a:gridCol w="1526473"/>
              </a:tblGrid>
              <a:tr h="379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RÁFORDÍTÁSOK (eFt)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2018. tény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2019. terv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Személyi jellegű (reprezentáció, díjak, könyvajándék, utazási, szállodai, szgk. költség) 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Működtetés (posta, bérleti díjak, operatív ügyintézés, könyvelés, számlavezetés, képzés, folyóirat, könyv)  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9967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Anyag jellegű (üzemanyag, irodaszer, egyéb eszközök)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1706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Kommunikáció (telefon, fax, internet, mobiltelefon)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(konferenciák, ágazati és szakmai rendezvények, taggyűlés, reklám és tagdíjak költsége)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17244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ráfordítás (értékcsökkenés)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3242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hu-H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Összes ráfordítás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34366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32400</a:t>
                      </a:r>
                      <a:endParaRPr lang="hu-H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4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EREDMÉNY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4" name="Text Box 12"/>
          <p:cNvSpPr txBox="1">
            <a:spLocks noChangeArrowheads="1"/>
          </p:cNvSpPr>
          <p:nvPr/>
        </p:nvSpPr>
        <p:spPr bwMode="auto">
          <a:xfrm>
            <a:off x="4367213" y="6156326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225296" y="182753"/>
            <a:ext cx="9619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RÁFORDÍTÁSOK és EREDMÉNY </a:t>
            </a: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  </a:t>
            </a:r>
          </a:p>
        </p:txBody>
      </p:sp>
      <p:sp>
        <p:nvSpPr>
          <p:cNvPr id="20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612648" y="1268287"/>
            <a:ext cx="1122883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00FF"/>
                </a:solidFill>
              </a:rPr>
              <a:t>Célunk a szabályozottság</a:t>
            </a:r>
            <a:r>
              <a:rPr lang="hu-HU" altLang="hu-HU" sz="2400" b="1" dirty="0">
                <a:solidFill>
                  <a:srgbClr val="0000FF"/>
                </a:solidFill>
              </a:rPr>
              <a:t>, dokumentáltság és 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a pénzügyi </a:t>
            </a:r>
            <a:r>
              <a:rPr lang="hu-HU" altLang="hu-HU" sz="2400" b="1" dirty="0">
                <a:solidFill>
                  <a:srgbClr val="0000FF"/>
                </a:solidFill>
              </a:rPr>
              <a:t>átláthatóság 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biztosítása:</a:t>
            </a:r>
            <a:endParaRPr lang="hu-HU" altLang="hu-HU" sz="2400" b="1" dirty="0">
              <a:solidFill>
                <a:srgbClr val="0000FF"/>
              </a:solidFill>
            </a:endParaRPr>
          </a:p>
          <a:p>
            <a:pPr marL="1200150" lvl="1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>
                <a:solidFill>
                  <a:srgbClr val="008000"/>
                </a:solidFill>
              </a:rPr>
              <a:t>Az ISO 9001:2015 MIR rendszer működtetése, újbóli tanúsítása.</a:t>
            </a:r>
          </a:p>
          <a:p>
            <a:pPr marL="1200150" lvl="1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8000"/>
                </a:solidFill>
              </a:rPr>
              <a:t>Back Office Rendszer hatékony működtetése</a:t>
            </a:r>
          </a:p>
          <a:p>
            <a:pPr marL="1200150" lvl="1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8000"/>
                </a:solidFill>
              </a:rPr>
              <a:t>Közösségi Média Kommunikációs (KMK) eszközök kiszélesítése </a:t>
            </a:r>
          </a:p>
          <a:p>
            <a:pPr marL="1200150" lvl="1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8000"/>
                </a:solidFill>
              </a:rPr>
              <a:t>10 térítésmentes céglátogatás szervezése</a:t>
            </a:r>
          </a:p>
          <a:p>
            <a:pPr marL="1200150" lvl="1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8000"/>
                </a:solidFill>
              </a:rPr>
              <a:t>2 térítésmentes szakmai konferencia szervezése</a:t>
            </a:r>
            <a:endParaRPr lang="hu-HU" altLang="hu-HU" sz="2400" b="1" dirty="0">
              <a:solidFill>
                <a:srgbClr val="008000"/>
              </a:solidFill>
            </a:endParaRPr>
          </a:p>
          <a:p>
            <a:pPr marL="1085850" lvl="1" indent="-342900" algn="just">
              <a:spcBef>
                <a:spcPts val="0"/>
              </a:spcBef>
              <a:buFont typeface="+mj-lt"/>
              <a:buAutoNum type="arabicPeriod"/>
              <a:defRPr/>
            </a:pPr>
            <a:endParaRPr lang="hu-HU" altLang="hu-HU" sz="1600" b="1" dirty="0">
              <a:solidFill>
                <a:srgbClr val="990000"/>
              </a:solidFill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00FF"/>
                </a:solidFill>
              </a:rPr>
              <a:t>Célunk az </a:t>
            </a:r>
            <a:r>
              <a:rPr lang="hu-HU" altLang="hu-HU" sz="2400" b="1" dirty="0">
                <a:solidFill>
                  <a:srgbClr val="0000FF"/>
                </a:solidFill>
              </a:rPr>
              <a:t>Egyesület fenntarthatósága és a pénzügyi stabilitás </a:t>
            </a:r>
            <a:r>
              <a:rPr lang="hu-HU" altLang="hu-HU" sz="2400" b="1" dirty="0" smtClean="0">
                <a:solidFill>
                  <a:srgbClr val="0000FF"/>
                </a:solidFill>
              </a:rPr>
              <a:t>biztosítása.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 smtClean="0">
                <a:solidFill>
                  <a:srgbClr val="0000FF"/>
                </a:solidFill>
              </a:rPr>
              <a:t>Célunk a működési kockázatok feltérképezése, a kockázatok értékelése és kezelése (lépni nem akkor kell amikor már baj van).</a:t>
            </a:r>
            <a:endParaRPr lang="hu-HU" altLang="hu-HU" sz="2400" b="1" dirty="0">
              <a:solidFill>
                <a:srgbClr val="0000FF"/>
              </a:solidFill>
            </a:endParaRP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1993392" y="116633"/>
            <a:ext cx="83576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2800" b="1" dirty="0">
                <a:solidFill>
                  <a:srgbClr val="008000"/>
                </a:solidFill>
              </a:rPr>
              <a:t>A KÖLTSÉGVETÉS </a:t>
            </a:r>
            <a:r>
              <a:rPr lang="hu-HU" altLang="hu-HU" sz="2800" b="1" dirty="0" smtClean="0">
                <a:solidFill>
                  <a:srgbClr val="008000"/>
                </a:solidFill>
              </a:rPr>
              <a:t>ELŐKÉSZÍTÉSE</a:t>
            </a:r>
            <a:endParaRPr lang="hu-HU" altLang="hu-HU" sz="2800" b="1" dirty="0">
              <a:solidFill>
                <a:srgbClr val="008000"/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2800" b="1" dirty="0">
                <a:solidFill>
                  <a:srgbClr val="008000"/>
                </a:solidFill>
              </a:rPr>
              <a:t>(FELADATOK </a:t>
            </a:r>
            <a:r>
              <a:rPr lang="hu-HU" altLang="hu-HU" sz="2800" b="1" dirty="0" smtClean="0">
                <a:solidFill>
                  <a:srgbClr val="008000"/>
                </a:solidFill>
              </a:rPr>
              <a:t>és célok 2019-2020. </a:t>
            </a:r>
            <a:r>
              <a:rPr lang="hu-HU" altLang="hu-HU" sz="2800" b="1" dirty="0">
                <a:solidFill>
                  <a:srgbClr val="008000"/>
                </a:solidFill>
              </a:rPr>
              <a:t>évre)</a:t>
            </a:r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88614" y="6356350"/>
            <a:ext cx="86518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34/38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2358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1993392" y="116633"/>
            <a:ext cx="8357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2800" b="1" dirty="0">
                <a:solidFill>
                  <a:srgbClr val="008000"/>
                </a:solidFill>
              </a:rPr>
              <a:t>A KÖLTSÉGVETÉS </a:t>
            </a:r>
            <a:r>
              <a:rPr lang="hu-HU" altLang="hu-HU" sz="2800" b="1" dirty="0" smtClean="0">
                <a:solidFill>
                  <a:srgbClr val="008000"/>
                </a:solidFill>
              </a:rPr>
              <a:t>ELŐKÉSZÍTÉSE</a:t>
            </a:r>
            <a:endParaRPr lang="hu-HU" altLang="hu-HU" sz="2800" b="1" dirty="0">
              <a:solidFill>
                <a:srgbClr val="008000"/>
              </a:solidFill>
            </a:endParaRPr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88614" y="6356350"/>
            <a:ext cx="86518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35/38</a:t>
            </a:r>
            <a:endParaRPr lang="hu-HU" altLang="hu-HU" sz="1400" dirty="0"/>
          </a:p>
        </p:txBody>
      </p:sp>
      <p:sp>
        <p:nvSpPr>
          <p:cNvPr id="2" name="Téglalap 1"/>
          <p:cNvSpPr/>
          <p:nvPr/>
        </p:nvSpPr>
        <p:spPr>
          <a:xfrm>
            <a:off x="566928" y="799742"/>
            <a:ext cx="112196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egyesület elnöksége tagdíjemelést javasol elfogadni 2020. évtől néhány tagdíj kategóriánál, melyet az alábbiakkal indokolunk</a:t>
            </a:r>
            <a:r>
              <a:rPr lang="hu-H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Jelentősen megváltozott a tagság szerkezete, számos nagyvállalat lépett ki a tagságból és helyüket KKV-k és tanácsadó szervezetek vették át, melyek lényegesen kevesebb tagdíjat fizetnek.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Soha nem kaptunk állami támogatást a közhasznúsági céljaink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teljesítéséhez.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altLang="hu-H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állampapír befektetések hozama közel nullára </a:t>
            </a:r>
            <a:r>
              <a:rPr lang="hu-HU" altLang="hu-H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csökkent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altLang="hu-H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lehetőségek elérhetetlenek számunkra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Tanúsított ISO </a:t>
            </a:r>
            <a:r>
              <a:rPr lang="hu-H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9001:2015 </a:t>
            </a:r>
            <a:r>
              <a:rPr lang="hu-H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 rendszert működtetünk.</a:t>
            </a:r>
            <a:endParaRPr lang="hu-H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Bevezettük a GDPR elvárásoknak megfelelő Adatvédelmi rendszert.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Bevezettük a Back Office Rendszert (BOR), az elektronikus számlakészítést.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Támogatjuk </a:t>
            </a:r>
            <a:r>
              <a:rPr lang="hu-HU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társszervezetek tevékenységeit (EOQ MNB, MMT, IFKA).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tagdíjak és konferencia díjak összege elmaradt a realitástól. Néhány kategóriánál 2010-ben emeltünk utoljára tagdíjat.</a:t>
            </a:r>
            <a:endParaRPr lang="hu-H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3"/>
          <p:cNvSpPr txBox="1">
            <a:spLocks noChangeArrowheads="1"/>
          </p:cNvSpPr>
          <p:nvPr/>
        </p:nvSpPr>
        <p:spPr bwMode="auto">
          <a:xfrm>
            <a:off x="2551176" y="1784161"/>
            <a:ext cx="7108763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KÉRDÉSEK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HOZZÁSZÓLÁSOK</a:t>
            </a:r>
          </a:p>
        </p:txBody>
      </p:sp>
      <p:sp>
        <p:nvSpPr>
          <p:cNvPr id="19764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2993136"/>
            <a:ext cx="1981200" cy="1371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33922" y="219992"/>
            <a:ext cx="6333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KÖLTSÉGVETÉS ÉS RENDEZVÉNYNAPTÁR</a:t>
            </a:r>
            <a:endParaRPr lang="hu-HU" altLang="hu-HU" sz="3200" b="1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55080"/>
            <a:ext cx="2444381" cy="36639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" y="55049"/>
            <a:ext cx="832010" cy="83201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3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88614" y="6356350"/>
            <a:ext cx="865185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37/38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40029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1677593" y="1577113"/>
            <a:ext cx="8723059" cy="3083921"/>
          </a:xfrm>
          <a:prstGeom prst="rect">
            <a:avLst/>
          </a:prstGeom>
          <a:noFill/>
          <a:ln>
            <a:noFill/>
          </a:ln>
          <a:effectLst>
            <a:glow rad="101600">
              <a:srgbClr val="0066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b="1" dirty="0">
              <a:solidFill>
                <a:srgbClr val="0000FF"/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dirty="0">
                <a:solidFill>
                  <a:srgbClr val="0000FF"/>
                </a:solidFill>
              </a:rPr>
              <a:t>5. A 2018. ÉVI  RENDEZVÉNYNAPTÁR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dirty="0" smtClean="0">
                <a:solidFill>
                  <a:srgbClr val="0000FF"/>
                </a:solidFill>
              </a:rPr>
              <a:t>2019. </a:t>
            </a:r>
            <a:r>
              <a:rPr lang="hu-HU" altLang="hu-HU" b="1" dirty="0">
                <a:solidFill>
                  <a:srgbClr val="0000FF"/>
                </a:solidFill>
              </a:rPr>
              <a:t>ÉVI KÖLTSÉGVETÉS</a:t>
            </a: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r>
              <a:rPr lang="hu-HU" altLang="hu-H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ELFOGADÁSA</a:t>
            </a:r>
          </a:p>
        </p:txBody>
      </p:sp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2924176" y="438150"/>
            <a:ext cx="63039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ISO 9000 FÓRUM EGYESÜLET</a:t>
            </a:r>
          </a:p>
        </p:txBody>
      </p:sp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828032" y="6336792"/>
            <a:ext cx="2444381" cy="38468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2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506456" y="6345936"/>
            <a:ext cx="847343" cy="37553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37/38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0155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19E9E6-7853-461E-A028-4DA51B838219}" type="slidenum">
              <a:rPr lang="hu-HU"/>
              <a:pPr/>
              <a:t>38</a:t>
            </a:fld>
            <a:endParaRPr lang="hu-H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35125" y="223839"/>
            <a:ext cx="8637588" cy="6276975"/>
            <a:chOff x="-15" y="235"/>
            <a:chExt cx="4709" cy="3905"/>
          </a:xfrm>
        </p:grpSpPr>
        <p:sp>
          <p:nvSpPr>
            <p:cNvPr id="280585" name="Text Box 9"/>
            <p:cNvSpPr txBox="1">
              <a:spLocks noChangeArrowheads="1"/>
            </p:cNvSpPr>
            <p:nvPr/>
          </p:nvSpPr>
          <p:spPr bwMode="auto">
            <a:xfrm>
              <a:off x="96" y="3660"/>
              <a:ext cx="69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hu-H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398" name="Text Box 10"/>
            <p:cNvSpPr txBox="1">
              <a:spLocks noChangeArrowheads="1"/>
            </p:cNvSpPr>
            <p:nvPr/>
          </p:nvSpPr>
          <p:spPr bwMode="auto">
            <a:xfrm>
              <a:off x="-15" y="235"/>
              <a:ext cx="461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3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KÖSZÖNJÜK SZÉPEN</a:t>
              </a:r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1066" y="3816"/>
              <a:ext cx="36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hu-HU" sz="2000" b="1" dirty="0"/>
            </a:p>
          </p:txBody>
        </p:sp>
      </p:grp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1739900" y="1196976"/>
            <a:ext cx="864235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hu-HU" sz="1400" b="1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FÓRUM TAGSÁGÁNAK,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PARTNEREINKNEK,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TÁMOGATÓINKNAK,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ÖNKÉNTESEINKNEK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hu-HU" sz="14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hu-HU" sz="14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hu-H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SIKERES TEVÉKENYSÉGET!</a:t>
            </a:r>
            <a:endParaRPr lang="hu-HU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6389" name="Picture 4" descr="IMG_8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888" y="4876800"/>
            <a:ext cx="2449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8476" y="4833938"/>
            <a:ext cx="25495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3" descr="IMG_21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473" y="1288717"/>
            <a:ext cx="3130742" cy="22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1876" y="1380744"/>
            <a:ext cx="3159976" cy="22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Kép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7613" y="4854576"/>
            <a:ext cx="25781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775" y="4860926"/>
            <a:ext cx="23256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9013" y="6069013"/>
            <a:ext cx="609600" cy="609600"/>
          </a:xfrm>
          <a:prstGeom prst="rect">
            <a:avLst/>
          </a:prstGeom>
        </p:spPr>
      </p:pic>
      <p:pic>
        <p:nvPicPr>
          <p:cNvPr id="17" name="Kép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" y="25765"/>
            <a:ext cx="817944" cy="844257"/>
          </a:xfrm>
          <a:prstGeom prst="rect">
            <a:avLst/>
          </a:prstGeom>
          <a:noFill/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9" name="Dia számának helye 3"/>
          <p:cNvSpPr txBox="1">
            <a:spLocks/>
          </p:cNvSpPr>
          <p:nvPr/>
        </p:nvSpPr>
        <p:spPr>
          <a:xfrm>
            <a:off x="10488614" y="6356350"/>
            <a:ext cx="86518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38/38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38650140"/>
      </p:ext>
    </p:extLst>
  </p:cSld>
  <p:clrMapOvr>
    <a:masterClrMapping/>
  </p:clrMapOvr>
  <p:transition advTm="23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48136" y="1239138"/>
            <a:ext cx="8532440" cy="41549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28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dirty="0" smtClean="0">
                <a:solidFill>
                  <a:srgbClr val="008000"/>
                </a:solidFill>
              </a:rPr>
              <a:t>Szeretettel várjuk </a:t>
            </a:r>
            <a:r>
              <a:rPr lang="hu-HU" altLang="hu-HU" b="1" dirty="0">
                <a:solidFill>
                  <a:srgbClr val="008000"/>
                </a:solidFill>
              </a:rPr>
              <a:t>Önöket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</a:rPr>
              <a:t> </a:t>
            </a:r>
            <a:endParaRPr lang="hu-HU" altLang="hu-HU" sz="28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8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</a:rPr>
              <a:t> </a:t>
            </a:r>
            <a:r>
              <a:rPr lang="hu-HU" altLang="hu-HU" b="1" cap="all" dirty="0" smtClean="0">
                <a:solidFill>
                  <a:srgbClr val="0000FF"/>
                </a:solidFill>
              </a:rPr>
              <a:t>XXVI. </a:t>
            </a:r>
            <a:r>
              <a:rPr lang="hu-HU" altLang="hu-HU" b="1" cap="all" dirty="0">
                <a:solidFill>
                  <a:srgbClr val="0000FF"/>
                </a:solidFill>
              </a:rPr>
              <a:t>Nemzeti Minőségügyi KonferenciáN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24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0000FF"/>
                </a:solidFill>
              </a:rPr>
              <a:t>2019. </a:t>
            </a:r>
            <a:r>
              <a:rPr lang="hu-HU" altLang="hu-HU" sz="3600" b="1" dirty="0">
                <a:solidFill>
                  <a:srgbClr val="0000FF"/>
                </a:solidFill>
              </a:rPr>
              <a:t>szept. </a:t>
            </a:r>
            <a:r>
              <a:rPr lang="hu-HU" altLang="hu-HU" sz="3600" b="1" dirty="0" smtClean="0">
                <a:solidFill>
                  <a:srgbClr val="0000FF"/>
                </a:solidFill>
              </a:rPr>
              <a:t>12-13. </a:t>
            </a:r>
            <a:r>
              <a:rPr lang="hu-HU" altLang="hu-HU" sz="3600" b="1" dirty="0">
                <a:solidFill>
                  <a:srgbClr val="0000FF"/>
                </a:solidFill>
              </a:rPr>
              <a:t>Balatonalmádi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2011680" y="232174"/>
            <a:ext cx="853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dirty="0">
                <a:solidFill>
                  <a:srgbClr val="008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KÖSZÖNJÜK </a:t>
            </a:r>
            <a:r>
              <a:rPr lang="hu-HU" altLang="hu-HU" sz="3200" b="1" dirty="0" smtClean="0">
                <a:solidFill>
                  <a:srgbClr val="008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TEVÉKENYSÉGEIKET!</a:t>
            </a:r>
            <a:endParaRPr lang="hu-HU" altLang="hu-HU" sz="3200" b="1" dirty="0">
              <a:solidFill>
                <a:srgbClr val="008000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45905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7162" y="6383547"/>
            <a:ext cx="2467155" cy="33792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 dirty="0" smtClean="0"/>
              <a:t>32. Közgyűlés-2019.04.03</a:t>
            </a:r>
            <a:endParaRPr lang="hu-HU" altLang="hu-HU" sz="1100" dirty="0"/>
          </a:p>
        </p:txBody>
      </p:sp>
    </p:spTree>
    <p:extLst>
      <p:ext uri="{BB962C8B-B14F-4D97-AF65-F5344CB8AC3E}">
        <p14:creationId xmlns:p14="http://schemas.microsoft.com/office/powerpoint/2010/main" val="288822799"/>
      </p:ext>
    </p:extLst>
  </p:cSld>
  <p:clrMapOvr>
    <a:masterClrMapping/>
  </p:clrMapOvr>
  <p:transition advTm="1096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543032" y="6356350"/>
            <a:ext cx="810768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94F141-25FB-48EB-8294-C2AB4B313092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680625" y="1116782"/>
            <a:ext cx="106862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 smtClean="0">
                <a:solidFill>
                  <a:srgbClr val="0000FF"/>
                </a:solidFill>
              </a:rPr>
              <a:t>„</a:t>
            </a:r>
            <a:r>
              <a:rPr lang="hu-HU" altLang="hu-HU" sz="2000" cap="all" dirty="0">
                <a:solidFill>
                  <a:srgbClr val="0000FF"/>
                </a:solidFill>
              </a:rPr>
              <a:t>Az Ipar- és Szolgáltatás Minőségéért</a:t>
            </a:r>
            <a:r>
              <a:rPr lang="hu-HU" altLang="hu-HU" sz="2000" dirty="0">
                <a:solidFill>
                  <a:srgbClr val="0000FF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0000FF"/>
                </a:solidFill>
              </a:rPr>
              <a:t>	</a:t>
            </a:r>
            <a:r>
              <a:rPr lang="hu-HU" sz="2000" b="1" dirty="0" smtClean="0">
                <a:solidFill>
                  <a:srgbClr val="0000CC"/>
                </a:solidFill>
              </a:rPr>
              <a:t>Müller Attila - Herendi Porcelánmanufaktúra Zrt., főfestő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sz="2000" b="1" dirty="0" smtClean="0">
                <a:solidFill>
                  <a:srgbClr val="0000CC"/>
                </a:solidFill>
              </a:rPr>
              <a:t>	Tóth Valéria Mónika - Magyar Posta Zrt., minőségmenedzsment osztályvezető</a:t>
            </a:r>
          </a:p>
          <a:p>
            <a:pPr>
              <a:spcBef>
                <a:spcPts val="0"/>
              </a:spcBef>
              <a:buNone/>
              <a:defRPr/>
            </a:pPr>
            <a:endParaRPr lang="hu-HU" sz="2000" b="1" dirty="0">
              <a:solidFill>
                <a:srgbClr val="0000CC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>
                <a:solidFill>
                  <a:srgbClr val="8E0000"/>
                </a:solidFill>
              </a:rPr>
              <a:t>„</a:t>
            </a:r>
            <a:r>
              <a:rPr lang="hu-HU" altLang="hu-HU" sz="2000" cap="all" dirty="0">
                <a:solidFill>
                  <a:srgbClr val="8E0000"/>
                </a:solidFill>
              </a:rPr>
              <a:t>Az </a:t>
            </a:r>
            <a:r>
              <a:rPr lang="hu-HU" altLang="hu-HU" sz="2000" cap="all" dirty="0" smtClean="0">
                <a:solidFill>
                  <a:srgbClr val="8E0000"/>
                </a:solidFill>
              </a:rPr>
              <a:t>EGÉSZSÉGÜGY és SZOCIÁLIS SZOLGÁLTATÁS Minőségéért</a:t>
            </a:r>
            <a:r>
              <a:rPr lang="hu-HU" altLang="hu-HU" sz="2000" dirty="0">
                <a:solidFill>
                  <a:srgbClr val="8E0000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8E0000"/>
                </a:solidFill>
              </a:rPr>
              <a:t>	</a:t>
            </a:r>
            <a:r>
              <a:rPr lang="hu-HU" altLang="hu-HU" sz="2000" b="1" dirty="0" smtClean="0">
                <a:solidFill>
                  <a:srgbClr val="8E0000"/>
                </a:solidFill>
              </a:rPr>
              <a:t>Erőss Erzsébet - Balint S. Szeretetotthon Szeged, MIR vezető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rgbClr val="8E0000"/>
                </a:solidFill>
              </a:rPr>
              <a:t>	</a:t>
            </a:r>
            <a:r>
              <a:rPr lang="hu-HU" sz="2000" b="1" dirty="0" smtClean="0">
                <a:solidFill>
                  <a:srgbClr val="8E0000"/>
                </a:solidFill>
              </a:rPr>
              <a:t>Tompa Lászlóné - </a:t>
            </a:r>
            <a:r>
              <a:rPr lang="hu-HU" sz="2000" b="1" dirty="0">
                <a:solidFill>
                  <a:srgbClr val="8E0000"/>
                </a:solidFill>
              </a:rPr>
              <a:t>Z</a:t>
            </a:r>
            <a:r>
              <a:rPr lang="hu-HU" sz="2000" b="1" dirty="0" smtClean="0">
                <a:solidFill>
                  <a:srgbClr val="8E0000"/>
                </a:solidFill>
              </a:rPr>
              <a:t>ala Megyei Szent Rafael Kórház, MIR vezető</a:t>
            </a:r>
          </a:p>
          <a:p>
            <a:pPr>
              <a:spcBef>
                <a:spcPts val="0"/>
              </a:spcBef>
              <a:buNone/>
              <a:defRPr/>
            </a:pPr>
            <a:endParaRPr lang="hu-HU" sz="2000" b="1" dirty="0">
              <a:solidFill>
                <a:srgbClr val="0000CC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/>
              <a:t>„</a:t>
            </a:r>
            <a:r>
              <a:rPr lang="hu-HU" altLang="hu-HU" sz="2000" cap="all" dirty="0" smtClean="0"/>
              <a:t>A FÓRUM ÖRÖKÖS TAGJA</a:t>
            </a:r>
            <a:r>
              <a:rPr lang="hu-HU" altLang="hu-HU" sz="2000" dirty="0" smtClean="0"/>
              <a:t>” </a:t>
            </a:r>
            <a:r>
              <a:rPr lang="hu-HU" altLang="hu-HU" sz="2000" dirty="0"/>
              <a:t>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 smtClean="0"/>
              <a:t>	Bognárné Laposa Ilona - Zala Megyei Szent Rafael Kórház, ápolási igazgató</a:t>
            </a:r>
            <a:r>
              <a:rPr lang="hu-HU" altLang="hu-HU" sz="2000" dirty="0"/>
              <a:t>	</a:t>
            </a:r>
            <a:r>
              <a:rPr lang="hu-HU" altLang="hu-HU" sz="2000" b="1" dirty="0" smtClean="0"/>
              <a:t>Diószegi </a:t>
            </a:r>
            <a:r>
              <a:rPr lang="hu-HU" altLang="hu-HU" sz="2000" b="1" dirty="0"/>
              <a:t>Eszter - </a:t>
            </a:r>
            <a:r>
              <a:rPr lang="hu-HU" altLang="hu-HU" sz="2000" b="1" dirty="0" err="1"/>
              <a:t>Északdunántúli</a:t>
            </a:r>
            <a:r>
              <a:rPr lang="hu-HU" altLang="hu-HU" sz="2000" b="1" dirty="0"/>
              <a:t> Vízmű Zrt., MIR vezető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 smtClean="0"/>
              <a:t>	Gyöngy </a:t>
            </a:r>
            <a:r>
              <a:rPr lang="hu-HU" altLang="hu-HU" sz="2000" b="1" dirty="0"/>
              <a:t>I</a:t>
            </a:r>
            <a:r>
              <a:rPr lang="hu-HU" altLang="hu-HU" sz="2000" b="1" dirty="0" smtClean="0"/>
              <a:t>stván - ÉMI-TÜV SÜD Kft., MS vezető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 smtClean="0"/>
              <a:t>	Veress Csaba - Debreceni Hőszolgáltató Zrt., MIR vezető</a:t>
            </a:r>
            <a:endParaRPr lang="hu-HU" altLang="hu-HU" sz="2000" b="1" dirty="0"/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dirty="0">
              <a:solidFill>
                <a:srgbClr val="006600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dirty="0">
                <a:solidFill>
                  <a:srgbClr val="006600"/>
                </a:solidFill>
              </a:rPr>
              <a:t>„</a:t>
            </a:r>
            <a:r>
              <a:rPr lang="hu-HU" altLang="hu-HU" sz="2000" cap="all" dirty="0">
                <a:solidFill>
                  <a:srgbClr val="006600"/>
                </a:solidFill>
              </a:rPr>
              <a:t>A Minőségért” Egyéni Vándordíj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dirty="0">
                <a:solidFill>
                  <a:srgbClr val="006600"/>
                </a:solidFill>
              </a:rPr>
              <a:t>	</a:t>
            </a:r>
            <a:r>
              <a:rPr lang="hu-HU" altLang="hu-HU" sz="2000" b="1" dirty="0" smtClean="0">
                <a:solidFill>
                  <a:srgbClr val="006600"/>
                </a:solidFill>
              </a:rPr>
              <a:t>Dr. Sutka Sándor - Pannon Guard Zrt</a:t>
            </a:r>
            <a:r>
              <a:rPr lang="hu-HU" altLang="hu-HU" sz="2000" b="1" dirty="0">
                <a:solidFill>
                  <a:srgbClr val="006600"/>
                </a:solidFill>
              </a:rPr>
              <a:t>., </a:t>
            </a:r>
            <a:r>
              <a:rPr lang="hu-HU" altLang="hu-HU" sz="2000" b="1" dirty="0" smtClean="0">
                <a:solidFill>
                  <a:srgbClr val="006600"/>
                </a:solidFill>
              </a:rPr>
              <a:t>elnök-vezérigazgató </a:t>
            </a:r>
            <a:endParaRPr lang="hu-HU" altLang="hu-HU" sz="2000" b="1" dirty="0">
              <a:solidFill>
                <a:srgbClr val="006600"/>
              </a:solidFill>
            </a:endParaRPr>
          </a:p>
        </p:txBody>
      </p:sp>
      <p:sp>
        <p:nvSpPr>
          <p:cNvPr id="7172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711450" y="201168"/>
            <a:ext cx="6624638" cy="6885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008000"/>
                </a:solidFill>
              </a:rPr>
              <a:t>ELISMERÉSEK 2018. ÉVRE</a:t>
            </a:r>
            <a:endParaRPr lang="hu-HU" altLang="hu-HU" dirty="0" smtClean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45905"/>
            <a:ext cx="832010" cy="83201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2" name="Élőláb helye 2"/>
          <p:cNvSpPr txBox="1">
            <a:spLocks/>
          </p:cNvSpPr>
          <p:nvPr/>
        </p:nvSpPr>
        <p:spPr>
          <a:xfrm>
            <a:off x="4037162" y="6383547"/>
            <a:ext cx="2467155" cy="33792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37262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689336" y="6356350"/>
            <a:ext cx="664464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B24B3-AD63-45A7-98A6-98E7C29653A6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9220" name="Text Box 141"/>
          <p:cNvSpPr txBox="1">
            <a:spLocks noChangeArrowheads="1"/>
          </p:cNvSpPr>
          <p:nvPr/>
        </p:nvSpPr>
        <p:spPr bwMode="auto">
          <a:xfrm>
            <a:off x="1666876" y="1520826"/>
            <a:ext cx="8550275" cy="32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endParaRPr lang="hu-HU" altLang="hu-HU" b="1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10000"/>
              </a:spcBef>
              <a:buFontTx/>
              <a:buAutoNum type="arabicPeriod"/>
              <a:defRPr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Beszámoló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és Közhasznúsági </a:t>
            </a: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Mellékletek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endParaRPr lang="hu-HU" altLang="hu-HU" sz="36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az Egyesület </a:t>
            </a:r>
            <a:r>
              <a:rPr lang="hu-HU" altLang="hu-HU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2018. </a:t>
            </a: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évi tevékenységéről és gazdálkodásáról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45905"/>
            <a:ext cx="832010" cy="8320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1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23360" y="6336792"/>
            <a:ext cx="2480957" cy="38468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27048" y="384048"/>
            <a:ext cx="9052560" cy="4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ISOFÓRUM EGYESÜLET 32. KÖZGYŰLÉS</a:t>
            </a:r>
            <a:r>
              <a:rPr lang="hu-HU" altLang="hu-HU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endParaRPr lang="hu-HU" altLang="hu-HU" sz="3200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822960" y="1935127"/>
            <a:ext cx="10719183" cy="34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</a:pPr>
            <a:endParaRPr lang="hu-HU" altLang="hu-HU" sz="1200" b="1" dirty="0"/>
          </a:p>
          <a:p>
            <a:pPr algn="just">
              <a:lnSpc>
                <a:spcPct val="85000"/>
              </a:lnSpc>
              <a:spcBef>
                <a:spcPct val="20000"/>
              </a:spcBef>
            </a:pPr>
            <a:r>
              <a:rPr lang="hu-HU" altLang="hu-HU" sz="2400" b="1" dirty="0"/>
              <a:t>	</a:t>
            </a:r>
            <a:r>
              <a:rPr lang="hu-HU" altLang="hu-HU" sz="2800" b="1" dirty="0">
                <a:solidFill>
                  <a:srgbClr val="006600"/>
                </a:solidFill>
              </a:rPr>
              <a:t>A minőség iránt elkötelezett tagszervezetek és egyéni tagok (Tagság) együttműködésének </a:t>
            </a:r>
            <a:r>
              <a:rPr lang="hu-HU" altLang="hu-HU" sz="2800" b="1" dirty="0" smtClean="0">
                <a:solidFill>
                  <a:srgbClr val="006600"/>
                </a:solidFill>
              </a:rPr>
              <a:t>szervezése </a:t>
            </a:r>
            <a:r>
              <a:rPr lang="hu-HU" altLang="hu-HU" sz="2800" b="1" dirty="0">
                <a:solidFill>
                  <a:srgbClr val="006600"/>
                </a:solidFill>
              </a:rPr>
              <a:t>és elmélyítése annak érdekében, hogy azok </a:t>
            </a:r>
          </a:p>
          <a:p>
            <a:pPr marL="457200" lvl="1" indent="0" algn="ctr">
              <a:lnSpc>
                <a:spcPct val="85000"/>
              </a:lnSpc>
              <a:spcBef>
                <a:spcPct val="20000"/>
              </a:spcBef>
            </a:pPr>
            <a:r>
              <a:rPr lang="hu-HU" altLang="hu-HU" sz="2800" b="1" dirty="0" smtClean="0">
                <a:solidFill>
                  <a:srgbClr val="0000CC"/>
                </a:solidFill>
              </a:rPr>
              <a:t>-</a:t>
            </a:r>
            <a:r>
              <a:rPr lang="hu-HU" altLang="hu-HU" sz="2800" b="1" dirty="0">
                <a:solidFill>
                  <a:srgbClr val="006600"/>
                </a:solidFill>
              </a:rPr>
              <a:t>	</a:t>
            </a:r>
            <a:r>
              <a:rPr lang="hu-HU" altLang="hu-HU" sz="2800" b="1" dirty="0" smtClean="0">
                <a:solidFill>
                  <a:srgbClr val="0000CC"/>
                </a:solidFill>
              </a:rPr>
              <a:t>a gyakorlatban </a:t>
            </a:r>
            <a:r>
              <a:rPr lang="hu-HU" altLang="hu-HU" sz="2800" b="1" dirty="0">
                <a:solidFill>
                  <a:srgbClr val="0000CC"/>
                </a:solidFill>
              </a:rPr>
              <a:t>már működő, a nemzetközi követelményeknek igazoltan megfelelő </a:t>
            </a:r>
            <a:r>
              <a:rPr lang="hu-HU" altLang="hu-HU" sz="2800" b="1" dirty="0" smtClean="0">
                <a:solidFill>
                  <a:srgbClr val="0000FF"/>
                </a:solidFill>
              </a:rPr>
              <a:t>-</a:t>
            </a:r>
            <a:endParaRPr lang="hu-HU" altLang="hu-HU" sz="2800" b="1" dirty="0">
              <a:solidFill>
                <a:srgbClr val="0000FF"/>
              </a:solidFill>
            </a:endParaRPr>
          </a:p>
          <a:p>
            <a:pPr algn="just">
              <a:lnSpc>
                <a:spcPct val="85000"/>
              </a:lnSpc>
              <a:spcBef>
                <a:spcPct val="20000"/>
              </a:spcBef>
            </a:pPr>
            <a:r>
              <a:rPr lang="hu-HU" altLang="hu-HU" sz="2800" b="1" dirty="0">
                <a:solidFill>
                  <a:srgbClr val="006600"/>
                </a:solidFill>
              </a:rPr>
              <a:t>	fejlett minőség-kultúrát tovább erősítve és terjesztve minél tökéletesebben valósítsák meg a versenyképes minőségű terméket/szolgáltatást.</a:t>
            </a:r>
          </a:p>
        </p:txBody>
      </p:sp>
      <p:sp>
        <p:nvSpPr>
          <p:cNvPr id="2" name="Téglalap 1"/>
          <p:cNvSpPr/>
          <p:nvPr/>
        </p:nvSpPr>
        <p:spPr>
          <a:xfrm>
            <a:off x="1581912" y="167296"/>
            <a:ext cx="9418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MEGALAKULÁSUNK CÉLJA 1994-ben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KÜLDETÉSÜNK JELENLEG IS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0881359" y="6263640"/>
            <a:ext cx="660783" cy="365125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6/38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18473"/>
            <a:ext cx="832010" cy="832010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370833" y="6263640"/>
            <a:ext cx="2414016" cy="37553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25934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79024" y="6356350"/>
            <a:ext cx="87477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3D66B-1634-4F3A-A278-B860CDFFC0CD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905256" y="1487805"/>
            <a:ext cx="1036929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hu-HU" sz="2400" b="1" dirty="0">
                <a:solidFill>
                  <a:srgbClr val="0000CC"/>
                </a:solidFill>
              </a:rPr>
              <a:t>	Az Egyesület célok megvalósítása érdekében: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16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Hatékony, gyakorlati fejlesztéseket támogató szakmai programok szervezése, tudásátadás a minőségszemlélet és minőségkultúra terjesztése érdekében a Tagság és Partnereink körében</a:t>
            </a:r>
            <a:r>
              <a:rPr lang="hu-HU" sz="24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16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FF"/>
                </a:solidFill>
              </a:rPr>
              <a:t>A Nemzeti Minőségügyi Konferencia, szakmai rendezvények, céglátogatások és benchmarking jellegű térítésmentes  rendezvények rendszeres szervezése</a:t>
            </a:r>
            <a:r>
              <a:rPr lang="hu-HU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16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Ágazati tevékenységek támogatása, ösztönzése.</a:t>
            </a:r>
            <a:endParaRPr lang="hu-HU" sz="2400" b="1" dirty="0">
              <a:solidFill>
                <a:srgbClr val="A5002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A50021"/>
                </a:solidFill>
              </a:rPr>
              <a:t>MIR rendszer működtetése és a Tagság tájékoztatása az irányítási rendszerek harmonizált követelményeiről</a:t>
            </a:r>
            <a:r>
              <a:rPr lang="hu-HU" sz="2400" b="1" dirty="0" smtClean="0">
                <a:solidFill>
                  <a:srgbClr val="A50021"/>
                </a:solidFill>
              </a:rPr>
              <a:t>.</a:t>
            </a:r>
            <a:endParaRPr lang="hu-HU" sz="2400" b="1" dirty="0">
              <a:solidFill>
                <a:srgbClr val="A5002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124712" y="227014"/>
            <a:ext cx="977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  egyesület  ALApszabály  szerinti  KÖZHASZNÚ tevékenységei (KIVONAT 1)</a:t>
            </a:r>
            <a:endParaRPr lang="hu-HU" altLang="hu-HU" sz="3200" cap="all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370833" y="6263640"/>
            <a:ext cx="2414016" cy="37553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" y="18473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707624" y="6356350"/>
            <a:ext cx="64617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3019A-8E80-4F5A-89E0-5E7871CA78EF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hu-HU" altLang="hu-HU" sz="1400" dirty="0" smtClean="0"/>
              <a:t>/38</a:t>
            </a:r>
            <a:endParaRPr lang="hu-HU" altLang="hu-HU" sz="1400" dirty="0"/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1152144" y="1304926"/>
            <a:ext cx="1020165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sz="2400" b="1" dirty="0">
                <a:solidFill>
                  <a:srgbClr val="0000CC"/>
                </a:solidFill>
              </a:rPr>
              <a:t>Az Egyesület célok megvalósítása érdekében: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A50021"/>
                </a:solidFill>
              </a:rPr>
              <a:t>Együttműködés a közösségekkel, a szervezetek versenyképességét elősegítő szakértői és tréning tevékenység.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Részvétel az ismeretterjesztésben a minőségügy területén (interneten és online felületeken</a:t>
            </a:r>
            <a:r>
              <a:rPr lang="hu-HU" sz="2400" b="1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16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CC"/>
                </a:solidFill>
              </a:rPr>
              <a:t>A Tagság rendszeres tájékoztatása más minőségügyi és szakmai szervezetek rendezvényeiről és eredményeiről.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CC"/>
                </a:solidFill>
              </a:rPr>
              <a:t>Kutatási és értékelési tevékenység, országos felmérések végzése a minőségügy és a versenyképesség területén</a:t>
            </a:r>
            <a:r>
              <a:rPr lang="hu-HU" sz="24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hu-HU" sz="16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A50021"/>
                </a:solidFill>
              </a:rPr>
              <a:t>Részvétel a Tagság szakmai érdekeinek megvédésében.  </a:t>
            </a:r>
          </a:p>
        </p:txBody>
      </p:sp>
      <p:sp>
        <p:nvSpPr>
          <p:cNvPr id="2" name="Téglalap 1"/>
          <p:cNvSpPr/>
          <p:nvPr/>
        </p:nvSpPr>
        <p:spPr>
          <a:xfrm>
            <a:off x="969264" y="227014"/>
            <a:ext cx="1038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  egyesület  ALApszabály  szerinti  KÖZHASZNÚ tevékenységei (KIVONAT 2)</a:t>
            </a:r>
            <a:endParaRPr lang="hu-HU" altLang="hu-HU" sz="3200" cap="all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370833" y="6263640"/>
            <a:ext cx="2414016" cy="37553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905256" y="1470025"/>
            <a:ext cx="1057046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hu-HU" altLang="hu-HU" sz="2400" b="1" dirty="0">
                <a:solidFill>
                  <a:srgbClr val="006600"/>
                </a:solidFill>
              </a:rPr>
              <a:t>Az Egyesület Minőségirányítási Rendszerének működtetése, tanúsíttatása és folyamatos fejlesztése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u-HU" altLang="hu-HU" sz="2400" b="1" dirty="0" smtClean="0">
                <a:solidFill>
                  <a:srgbClr val="006600"/>
                </a:solidFill>
              </a:rPr>
              <a:t>2019. </a:t>
            </a:r>
            <a:r>
              <a:rPr lang="hu-HU" altLang="hu-HU" sz="2400" b="1" dirty="0">
                <a:solidFill>
                  <a:srgbClr val="006600"/>
                </a:solidFill>
              </a:rPr>
              <a:t>március </a:t>
            </a:r>
            <a:r>
              <a:rPr lang="hu-HU" altLang="hu-HU" sz="2400" b="1" dirty="0" smtClean="0">
                <a:solidFill>
                  <a:srgbClr val="006600"/>
                </a:solidFill>
              </a:rPr>
              <a:t>11-én </a:t>
            </a:r>
            <a:r>
              <a:rPr lang="hu-HU" altLang="hu-HU" sz="2400" b="1" dirty="0">
                <a:solidFill>
                  <a:srgbClr val="006600"/>
                </a:solidFill>
              </a:rPr>
              <a:t>sikeres </a:t>
            </a:r>
            <a:r>
              <a:rPr lang="hu-HU" altLang="hu-HU" sz="2400" b="1" dirty="0" smtClean="0">
                <a:solidFill>
                  <a:srgbClr val="006600"/>
                </a:solidFill>
              </a:rPr>
              <a:t>megújító </a:t>
            </a:r>
            <a:r>
              <a:rPr lang="hu-HU" altLang="hu-HU" sz="2400" b="1" dirty="0">
                <a:solidFill>
                  <a:srgbClr val="006600"/>
                </a:solidFill>
              </a:rPr>
              <a:t>audit volt az új ISO 9001:2015 MIR szerint (ÉMI-TÜV SÜD Kft</a:t>
            </a:r>
            <a:r>
              <a:rPr lang="hu-HU" altLang="hu-HU" sz="2400" b="1" dirty="0" smtClean="0">
                <a:solidFill>
                  <a:srgbClr val="006600"/>
                </a:solidFill>
              </a:rPr>
              <a:t>.)</a:t>
            </a:r>
          </a:p>
          <a:p>
            <a:pPr marL="457200" lvl="1" indent="0">
              <a:defRPr/>
            </a:pPr>
            <a:endParaRPr lang="hu-HU" altLang="hu-HU" sz="2400" b="1" dirty="0">
              <a:solidFill>
                <a:srgbClr val="A5002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/>
              <a:t>Az ISOFÓRUM és </a:t>
            </a:r>
            <a:r>
              <a:rPr lang="hu-HU" altLang="hu-HU" sz="2400" b="1" dirty="0" smtClean="0"/>
              <a:t>az auditor cég között </a:t>
            </a:r>
            <a:r>
              <a:rPr lang="hu-HU" altLang="hu-HU" sz="2400" b="1" dirty="0"/>
              <a:t>együttműködés és partnerség jellemző</a:t>
            </a:r>
          </a:p>
          <a:p>
            <a:pPr marL="0" indent="0">
              <a:defRPr/>
            </a:pPr>
            <a:r>
              <a:rPr lang="hu-HU" altLang="hu-HU" sz="2400" b="1" dirty="0"/>
              <a:t> </a:t>
            </a:r>
            <a:endParaRPr lang="hu-HU" sz="16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rgbClr val="0000FF"/>
                </a:solidFill>
              </a:rPr>
              <a:t>Az MIR működtetését támogató Vezetőségi értékelés mindig közös rendezvény az </a:t>
            </a:r>
            <a:r>
              <a:rPr lang="hu-HU" sz="2400" b="1" dirty="0" smtClean="0">
                <a:solidFill>
                  <a:srgbClr val="0000FF"/>
                </a:solidFill>
              </a:rPr>
              <a:t>FB-vel</a:t>
            </a:r>
            <a:endParaRPr lang="hu-HU" altLang="hu-HU" sz="2400" b="1" dirty="0">
              <a:solidFill>
                <a:srgbClr val="A5002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666875" y="318254"/>
            <a:ext cx="9808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3200" b="1" cap="all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Minőségcélok teljesítése (QC1-QC4)</a:t>
            </a: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41648" y="6391655"/>
            <a:ext cx="2462669" cy="32981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 smtClean="0"/>
              <a:t>32. Közgyűlés-2019.04.03</a:t>
            </a:r>
            <a:endParaRPr lang="hu-HU" altLang="hu-HU" sz="1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524B06F4-1494-4BDE-BC79-B9A481C7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43" y="54904"/>
            <a:ext cx="590878" cy="624066"/>
          </a:xfrm>
          <a:prstGeom prst="rect">
            <a:avLst/>
          </a:prstGeom>
        </p:spPr>
      </p:pic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 smtClean="0"/>
              <a:t>9/38</a:t>
            </a:r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21981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2311</Words>
  <Application>Microsoft Office PowerPoint</Application>
  <PresentationFormat>Szélesvásznú</PresentationFormat>
  <Paragraphs>687</Paragraphs>
  <Slides>39</Slides>
  <Notes>9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Arial CE</vt:lpstr>
      <vt:lpstr>Calibri</vt:lpstr>
      <vt:lpstr>Calibri Light</vt:lpstr>
      <vt:lpstr>HSouvenir</vt:lpstr>
      <vt:lpstr>Monotype Corsiva</vt:lpstr>
      <vt:lpstr>Segoe UI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hlavacsv</dc:creator>
  <cp:lastModifiedBy>isoforum@isoforum.hu</cp:lastModifiedBy>
  <cp:revision>245</cp:revision>
  <cp:lastPrinted>2019-04-20T16:19:53Z</cp:lastPrinted>
  <dcterms:created xsi:type="dcterms:W3CDTF">2018-08-23T14:36:48Z</dcterms:created>
  <dcterms:modified xsi:type="dcterms:W3CDTF">2019-04-20T16:20:16Z</dcterms:modified>
</cp:coreProperties>
</file>