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497" r:id="rId2"/>
    <p:sldId id="418" r:id="rId3"/>
    <p:sldId id="509" r:id="rId4"/>
    <p:sldId id="499" r:id="rId5"/>
    <p:sldId id="264" r:id="rId6"/>
    <p:sldId id="377" r:id="rId7"/>
    <p:sldId id="350" r:id="rId8"/>
    <p:sldId id="503" r:id="rId9"/>
    <p:sldId id="425" r:id="rId10"/>
    <p:sldId id="427" r:id="rId11"/>
    <p:sldId id="504" r:id="rId12"/>
    <p:sldId id="392" r:id="rId13"/>
    <p:sldId id="428" r:id="rId14"/>
    <p:sldId id="429" r:id="rId15"/>
    <p:sldId id="430" r:id="rId16"/>
    <p:sldId id="328" r:id="rId17"/>
    <p:sldId id="500" r:id="rId18"/>
    <p:sldId id="398" r:id="rId19"/>
    <p:sldId id="498" r:id="rId20"/>
    <p:sldId id="505" r:id="rId21"/>
    <p:sldId id="423" r:id="rId22"/>
    <p:sldId id="403" r:id="rId23"/>
    <p:sldId id="441" r:id="rId24"/>
    <p:sldId id="442" r:id="rId25"/>
    <p:sldId id="406" r:id="rId26"/>
    <p:sldId id="413" r:id="rId27"/>
    <p:sldId id="409" r:id="rId28"/>
    <p:sldId id="501" r:id="rId29"/>
    <p:sldId id="411" r:id="rId30"/>
    <p:sldId id="510" r:id="rId31"/>
    <p:sldId id="506" r:id="rId32"/>
    <p:sldId id="507" r:id="rId33"/>
    <p:sldId id="334" r:id="rId34"/>
    <p:sldId id="332" r:id="rId35"/>
  </p:sldIdLst>
  <p:sldSz cx="12192000" cy="6858000"/>
  <p:notesSz cx="6858000" cy="99472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E0E77"/>
    <a:srgbClr val="ED1395"/>
    <a:srgbClr val="008000"/>
    <a:srgbClr val="8E0000"/>
    <a:srgbClr val="0000CC"/>
    <a:srgbClr val="C9EFCA"/>
    <a:srgbClr val="000000"/>
    <a:srgbClr val="006600"/>
    <a:srgbClr val="B20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F6A9CC-1EAC-469E-9CBA-E4DB12D55E59}" v="1" dt="2022-11-15T06:35:45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O 9000 Forum Info" userId="949a39d5-fdfd-46e1-882a-7c00fccf35eb" providerId="ADAL" clId="{E3F6A9CC-1EAC-469E-9CBA-E4DB12D55E59}"/>
    <pc:docChg chg="custSel modSld sldOrd">
      <pc:chgData name="ISO 9000 Forum Info" userId="949a39d5-fdfd-46e1-882a-7c00fccf35eb" providerId="ADAL" clId="{E3F6A9CC-1EAC-469E-9CBA-E4DB12D55E59}" dt="2022-11-14T06:37:35.946" v="294" actId="20577"/>
      <pc:docMkLst>
        <pc:docMk/>
      </pc:docMkLst>
      <pc:sldChg chg="ord">
        <pc:chgData name="ISO 9000 Forum Info" userId="949a39d5-fdfd-46e1-882a-7c00fccf35eb" providerId="ADAL" clId="{E3F6A9CC-1EAC-469E-9CBA-E4DB12D55E59}" dt="2022-11-13T11:35:24.687" v="11"/>
        <pc:sldMkLst>
          <pc:docMk/>
          <pc:sldMk cId="592183223" sldId="332"/>
        </pc:sldMkLst>
      </pc:sldChg>
      <pc:sldChg chg="ord">
        <pc:chgData name="ISO 9000 Forum Info" userId="949a39d5-fdfd-46e1-882a-7c00fccf35eb" providerId="ADAL" clId="{E3F6A9CC-1EAC-469E-9CBA-E4DB12D55E59}" dt="2022-11-13T11:35:24.687" v="11"/>
        <pc:sldMkLst>
          <pc:docMk/>
          <pc:sldMk cId="288822799" sldId="334"/>
        </pc:sldMkLst>
      </pc:sldChg>
      <pc:sldChg chg="modSp mod">
        <pc:chgData name="ISO 9000 Forum Info" userId="949a39d5-fdfd-46e1-882a-7c00fccf35eb" providerId="ADAL" clId="{E3F6A9CC-1EAC-469E-9CBA-E4DB12D55E59}" dt="2022-11-14T06:37:35.946" v="294" actId="20577"/>
        <pc:sldMkLst>
          <pc:docMk/>
          <pc:sldMk cId="1836485744" sldId="508"/>
        </pc:sldMkLst>
        <pc:spChg chg="mod">
          <ac:chgData name="ISO 9000 Forum Info" userId="949a39d5-fdfd-46e1-882a-7c00fccf35eb" providerId="ADAL" clId="{E3F6A9CC-1EAC-469E-9CBA-E4DB12D55E59}" dt="2022-11-14T06:37:35.946" v="294" actId="20577"/>
          <ac:spMkLst>
            <pc:docMk/>
            <pc:sldMk cId="1836485744" sldId="508"/>
            <ac:spMk id="11" creationId="{00000000-0000-0000-0000-000000000000}"/>
          </ac:spMkLst>
        </pc:spChg>
        <pc:graphicFrameChg chg="modGraphic">
          <ac:chgData name="ISO 9000 Forum Info" userId="949a39d5-fdfd-46e1-882a-7c00fccf35eb" providerId="ADAL" clId="{E3F6A9CC-1EAC-469E-9CBA-E4DB12D55E59}" dt="2022-11-13T10:22:06.064" v="9" actId="6549"/>
          <ac:graphicFrameMkLst>
            <pc:docMk/>
            <pc:sldMk cId="1836485744" sldId="508"/>
            <ac:graphicFrameMk id="169077" creationId="{00000000-0000-0000-0000-000000000000}"/>
          </ac:graphicFrameMkLst>
        </pc:graphicFrameChg>
      </pc:sldChg>
      <pc:sldChg chg="modSp mod">
        <pc:chgData name="ISO 9000 Forum Info" userId="949a39d5-fdfd-46e1-882a-7c00fccf35eb" providerId="ADAL" clId="{E3F6A9CC-1EAC-469E-9CBA-E4DB12D55E59}" dt="2022-11-14T06:33:15.057" v="167" actId="20577"/>
        <pc:sldMkLst>
          <pc:docMk/>
          <pc:sldMk cId="2279438" sldId="510"/>
        </pc:sldMkLst>
        <pc:spChg chg="mod">
          <ac:chgData name="ISO 9000 Forum Info" userId="949a39d5-fdfd-46e1-882a-7c00fccf35eb" providerId="ADAL" clId="{E3F6A9CC-1EAC-469E-9CBA-E4DB12D55E59}" dt="2022-11-14T06:33:15.057" v="167" actId="20577"/>
          <ac:spMkLst>
            <pc:docMk/>
            <pc:sldMk cId="2279438" sldId="510"/>
            <ac:spMk id="7" creationId="{245B9BDE-304B-4694-8D27-3B81B693D1A1}"/>
          </ac:spMkLst>
        </pc:spChg>
      </pc:sldChg>
    </pc:docChg>
  </pc:docChgLst>
  <pc:docChgLst>
    <pc:chgData name="ISO 9000 Forum" userId="716dd941-8f1a-4a3e-b5eb-3cfd544708d0" providerId="ADAL" clId="{8A4F742B-63FF-4878-93DA-2FA9DA80974F}"/>
    <pc:docChg chg="custSel modSld sldOrd">
      <pc:chgData name="ISO 9000 Forum" userId="716dd941-8f1a-4a3e-b5eb-3cfd544708d0" providerId="ADAL" clId="{8A4F742B-63FF-4878-93DA-2FA9DA80974F}" dt="2022-04-10T20:23:32.426" v="510"/>
      <pc:docMkLst>
        <pc:docMk/>
      </pc:docMkLst>
      <pc:sldChg chg="modSp mod">
        <pc:chgData name="ISO 9000 Forum" userId="716dd941-8f1a-4a3e-b5eb-3cfd544708d0" providerId="ADAL" clId="{8A4F742B-63FF-4878-93DA-2FA9DA80974F}" dt="2022-03-30T10:34:44.081" v="475" actId="207"/>
        <pc:sldMkLst>
          <pc:docMk/>
          <pc:sldMk cId="892522287" sldId="409"/>
        </pc:sldMkLst>
        <pc:graphicFrameChg chg="mod modGraphic">
          <ac:chgData name="ISO 9000 Forum" userId="716dd941-8f1a-4a3e-b5eb-3cfd544708d0" providerId="ADAL" clId="{8A4F742B-63FF-4878-93DA-2FA9DA80974F}" dt="2022-03-30T10:34:44.081" v="475" actId="207"/>
          <ac:graphicFrameMkLst>
            <pc:docMk/>
            <pc:sldMk cId="892522287" sldId="409"/>
            <ac:graphicFrameMk id="205954" creationId="{00000000-0000-0000-0000-000000000000}"/>
          </ac:graphicFrameMkLst>
        </pc:graphicFrameChg>
      </pc:sldChg>
      <pc:sldChg chg="modSp mod">
        <pc:chgData name="ISO 9000 Forum" userId="716dd941-8f1a-4a3e-b5eb-3cfd544708d0" providerId="ADAL" clId="{8A4F742B-63FF-4878-93DA-2FA9DA80974F}" dt="2022-03-30T10:20:53.375" v="121" actId="2711"/>
        <pc:sldMkLst>
          <pc:docMk/>
          <pc:sldMk cId="428317569" sldId="505"/>
        </pc:sldMkLst>
        <pc:spChg chg="mod">
          <ac:chgData name="ISO 9000 Forum" userId="716dd941-8f1a-4a3e-b5eb-3cfd544708d0" providerId="ADAL" clId="{8A4F742B-63FF-4878-93DA-2FA9DA80974F}" dt="2022-03-30T10:20:53.375" v="121" actId="2711"/>
          <ac:spMkLst>
            <pc:docMk/>
            <pc:sldMk cId="428317569" sldId="505"/>
            <ac:spMk id="9" creationId="{68C14CB0-99BB-4661-A74D-8840328E3B95}"/>
          </ac:spMkLst>
        </pc:spChg>
      </pc:sldChg>
      <pc:sldChg chg="modSp mod ord">
        <pc:chgData name="ISO 9000 Forum" userId="716dd941-8f1a-4a3e-b5eb-3cfd544708d0" providerId="ADAL" clId="{8A4F742B-63FF-4878-93DA-2FA9DA80974F}" dt="2022-04-10T20:22:27.506" v="509" actId="6549"/>
        <pc:sldMkLst>
          <pc:docMk/>
          <pc:sldMk cId="1836485744" sldId="508"/>
        </pc:sldMkLst>
        <pc:spChg chg="mod">
          <ac:chgData name="ISO 9000 Forum" userId="716dd941-8f1a-4a3e-b5eb-3cfd544708d0" providerId="ADAL" clId="{8A4F742B-63FF-4878-93DA-2FA9DA80974F}" dt="2022-03-30T09:39:34.448" v="51" actId="14100"/>
          <ac:spMkLst>
            <pc:docMk/>
            <pc:sldMk cId="1836485744" sldId="508"/>
            <ac:spMk id="11" creationId="{00000000-0000-0000-0000-000000000000}"/>
          </ac:spMkLst>
        </pc:spChg>
        <pc:graphicFrameChg chg="mod modGraphic">
          <ac:chgData name="ISO 9000 Forum" userId="716dd941-8f1a-4a3e-b5eb-3cfd544708d0" providerId="ADAL" clId="{8A4F742B-63FF-4878-93DA-2FA9DA80974F}" dt="2022-04-10T20:22:27.506" v="509" actId="6549"/>
          <ac:graphicFrameMkLst>
            <pc:docMk/>
            <pc:sldMk cId="1836485744" sldId="508"/>
            <ac:graphicFrameMk id="169077" creationId="{00000000-0000-0000-0000-000000000000}"/>
          </ac:graphicFrameMkLst>
        </pc:graphicFrameChg>
      </pc:sldChg>
      <pc:sldChg chg="addSp delSp modSp mod">
        <pc:chgData name="ISO 9000 Forum" userId="716dd941-8f1a-4a3e-b5eb-3cfd544708d0" providerId="ADAL" clId="{8A4F742B-63FF-4878-93DA-2FA9DA80974F}" dt="2022-04-10T20:23:32.426" v="510"/>
        <pc:sldMkLst>
          <pc:docMk/>
          <pc:sldMk cId="2279438" sldId="510"/>
        </pc:sldMkLst>
        <pc:spChg chg="add mod">
          <ac:chgData name="ISO 9000 Forum" userId="716dd941-8f1a-4a3e-b5eb-3cfd544708d0" providerId="ADAL" clId="{8A4F742B-63FF-4878-93DA-2FA9DA80974F}" dt="2022-03-30T09:41:03.898" v="110" actId="14100"/>
          <ac:spMkLst>
            <pc:docMk/>
            <pc:sldMk cId="2279438" sldId="510"/>
            <ac:spMk id="7" creationId="{245B9BDE-304B-4694-8D27-3B81B693D1A1}"/>
          </ac:spMkLst>
        </pc:spChg>
        <pc:spChg chg="del">
          <ac:chgData name="ISO 9000 Forum" userId="716dd941-8f1a-4a3e-b5eb-3cfd544708d0" providerId="ADAL" clId="{8A4F742B-63FF-4878-93DA-2FA9DA80974F}" dt="2022-03-30T09:39:44.713" v="52" actId="478"/>
          <ac:spMkLst>
            <pc:docMk/>
            <pc:sldMk cId="2279438" sldId="510"/>
            <ac:spMk id="11" creationId="{00000000-0000-0000-0000-000000000000}"/>
          </ac:spMkLst>
        </pc:spChg>
        <pc:graphicFrameChg chg="mod modGraphic">
          <ac:chgData name="ISO 9000 Forum" userId="716dd941-8f1a-4a3e-b5eb-3cfd544708d0" providerId="ADAL" clId="{8A4F742B-63FF-4878-93DA-2FA9DA80974F}" dt="2022-04-10T20:23:32.426" v="510"/>
          <ac:graphicFrameMkLst>
            <pc:docMk/>
            <pc:sldMk cId="2279438" sldId="510"/>
            <ac:graphicFrameMk id="169077" creationId="{00000000-0000-0000-0000-000000000000}"/>
          </ac:graphicFrameMkLst>
        </pc:graphicFrameChg>
      </pc:sldChg>
    </pc:docChg>
  </pc:docChgLst>
  <pc:docChgLst>
    <pc:chgData name="ISO 9000 Forum" userId="716dd941-8f1a-4a3e-b5eb-3cfd544708d0" providerId="ADAL" clId="{E3F6A9CC-1EAC-469E-9CBA-E4DB12D55E59}"/>
    <pc:docChg chg="addSld delSld modSld sldOrd">
      <pc:chgData name="ISO 9000 Forum" userId="716dd941-8f1a-4a3e-b5eb-3cfd544708d0" providerId="ADAL" clId="{E3F6A9CC-1EAC-469E-9CBA-E4DB12D55E59}" dt="2022-11-15T06:36:44.833" v="10"/>
      <pc:docMkLst>
        <pc:docMk/>
      </pc:docMkLst>
      <pc:sldChg chg="modSp mod">
        <pc:chgData name="ISO 9000 Forum" userId="716dd941-8f1a-4a3e-b5eb-3cfd544708d0" providerId="ADAL" clId="{E3F6A9CC-1EAC-469E-9CBA-E4DB12D55E59}" dt="2022-11-15T06:30:55.420" v="4" actId="20577"/>
        <pc:sldMkLst>
          <pc:docMk/>
          <pc:sldMk cId="3858895544" sldId="411"/>
        </pc:sldMkLst>
        <pc:graphicFrameChg chg="modGraphic">
          <ac:chgData name="ISO 9000 Forum" userId="716dd941-8f1a-4a3e-b5eb-3cfd544708d0" providerId="ADAL" clId="{E3F6A9CC-1EAC-469E-9CBA-E4DB12D55E59}" dt="2022-11-15T06:30:55.420" v="4" actId="20577"/>
          <ac:graphicFrameMkLst>
            <pc:docMk/>
            <pc:sldMk cId="3858895544" sldId="411"/>
            <ac:graphicFrameMk id="168012" creationId="{00000000-0000-0000-0000-000000000000}"/>
          </ac:graphicFrameMkLst>
        </pc:graphicFrameChg>
      </pc:sldChg>
      <pc:sldChg chg="del">
        <pc:chgData name="ISO 9000 Forum" userId="716dd941-8f1a-4a3e-b5eb-3cfd544708d0" providerId="ADAL" clId="{E3F6A9CC-1EAC-469E-9CBA-E4DB12D55E59}" dt="2022-11-15T06:36:05.148" v="8" actId="47"/>
        <pc:sldMkLst>
          <pc:docMk/>
          <pc:sldMk cId="1836485744" sldId="508"/>
        </pc:sldMkLst>
      </pc:sldChg>
      <pc:sldChg chg="del">
        <pc:chgData name="ISO 9000 Forum" userId="716dd941-8f1a-4a3e-b5eb-3cfd544708d0" providerId="ADAL" clId="{E3F6A9CC-1EAC-469E-9CBA-E4DB12D55E59}" dt="2022-11-15T06:34:51.692" v="5" actId="47"/>
        <pc:sldMkLst>
          <pc:docMk/>
          <pc:sldMk cId="2279438" sldId="510"/>
        </pc:sldMkLst>
      </pc:sldChg>
      <pc:sldChg chg="delSp add ord setBg delDesignElem">
        <pc:chgData name="ISO 9000 Forum" userId="716dd941-8f1a-4a3e-b5eb-3cfd544708d0" providerId="ADAL" clId="{E3F6A9CC-1EAC-469E-9CBA-E4DB12D55E59}" dt="2022-11-15T06:36:44.833" v="10"/>
        <pc:sldMkLst>
          <pc:docMk/>
          <pc:sldMk cId="1753547937" sldId="510"/>
        </pc:sldMkLst>
        <pc:spChg chg="del">
          <ac:chgData name="ISO 9000 Forum" userId="716dd941-8f1a-4a3e-b5eb-3cfd544708d0" providerId="ADAL" clId="{E3F6A9CC-1EAC-469E-9CBA-E4DB12D55E59}" dt="2022-11-15T06:35:45.603" v="7"/>
          <ac:spMkLst>
            <pc:docMk/>
            <pc:sldMk cId="1753547937" sldId="510"/>
            <ac:spMk id="192" creationId="{2B566528-1B12-4246-9431-5C2D7D081168}"/>
          </ac:spMkLst>
        </pc:spChg>
        <pc:grpChg chg="del">
          <ac:chgData name="ISO 9000 Forum" userId="716dd941-8f1a-4a3e-b5eb-3cfd544708d0" providerId="ADAL" clId="{E3F6A9CC-1EAC-469E-9CBA-E4DB12D55E59}" dt="2022-11-15T06:35:45.603" v="7"/>
          <ac:grpSpMkLst>
            <pc:docMk/>
            <pc:sldMk cId="1753547937" sldId="510"/>
            <ac:grpSpMk id="194" creationId="{828A5161-06F1-46CF-8AD7-844680A59E13}"/>
          </ac:grpSpMkLst>
        </pc:grpChg>
        <pc:grpChg chg="del">
          <ac:chgData name="ISO 9000 Forum" userId="716dd941-8f1a-4a3e-b5eb-3cfd544708d0" providerId="ADAL" clId="{E3F6A9CC-1EAC-469E-9CBA-E4DB12D55E59}" dt="2022-11-15T06:35:45.603" v="7"/>
          <ac:grpSpMkLst>
            <pc:docMk/>
            <pc:sldMk cId="1753547937" sldId="510"/>
            <ac:grpSpMk id="197" creationId="{5995D10D-E9C9-47DB-AE7E-801FEF38F5C9}"/>
          </ac:grpSpMkLst>
        </pc:grpChg>
      </pc:sldChg>
    </pc:docChg>
  </pc:docChgLst>
  <pc:docChgLst>
    <pc:chgData name="ISO 9000 Forum Info" userId="949a39d5-fdfd-46e1-882a-7c00fccf35eb" providerId="ADAL" clId="{86B8FF14-3C2B-4DB3-AC0D-CAAAB6D2AE18}"/>
    <pc:docChg chg="modSld sldOrd">
      <pc:chgData name="ISO 9000 Forum Info" userId="949a39d5-fdfd-46e1-882a-7c00fccf35eb" providerId="ADAL" clId="{86B8FF14-3C2B-4DB3-AC0D-CAAAB6D2AE18}" dt="2022-03-30T11:58:24.183" v="3" actId="20577"/>
      <pc:docMkLst>
        <pc:docMk/>
      </pc:docMkLst>
      <pc:sldChg chg="ord">
        <pc:chgData name="ISO 9000 Forum Info" userId="949a39d5-fdfd-46e1-882a-7c00fccf35eb" providerId="ADAL" clId="{86B8FF14-3C2B-4DB3-AC0D-CAAAB6D2AE18}" dt="2022-03-30T11:56:23.444" v="1"/>
        <pc:sldMkLst>
          <pc:docMk/>
          <pc:sldMk cId="3495015429" sldId="499"/>
        </pc:sldMkLst>
      </pc:sldChg>
      <pc:sldChg chg="modSp mod">
        <pc:chgData name="ISO 9000 Forum Info" userId="949a39d5-fdfd-46e1-882a-7c00fccf35eb" providerId="ADAL" clId="{86B8FF14-3C2B-4DB3-AC0D-CAAAB6D2AE18}" dt="2022-03-30T11:58:24.183" v="3" actId="20577"/>
        <pc:sldMkLst>
          <pc:docMk/>
          <pc:sldMk cId="1836485744" sldId="508"/>
        </pc:sldMkLst>
        <pc:graphicFrameChg chg="modGraphic">
          <ac:chgData name="ISO 9000 Forum Info" userId="949a39d5-fdfd-46e1-882a-7c00fccf35eb" providerId="ADAL" clId="{86B8FF14-3C2B-4DB3-AC0D-CAAAB6D2AE18}" dt="2022-03-30T11:58:24.183" v="3" actId="20577"/>
          <ac:graphicFrameMkLst>
            <pc:docMk/>
            <pc:sldMk cId="1836485744" sldId="508"/>
            <ac:graphicFrameMk id="169077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6027" tIns="48014" rIns="96027" bIns="48014" rtlCol="0"/>
          <a:lstStyle>
            <a:lvl1pPr algn="l">
              <a:defRPr sz="13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6027" tIns="48014" rIns="96027" bIns="48014" rtlCol="0"/>
          <a:lstStyle>
            <a:lvl1pPr algn="r">
              <a:defRPr sz="1300"/>
            </a:lvl1pPr>
          </a:lstStyle>
          <a:p>
            <a:fld id="{071647FD-9A42-49BD-87A9-B4D17B659745}" type="datetimeFigureOut">
              <a:rPr lang="hu-HU" smtClean="0"/>
              <a:pPr/>
              <a:t>2022.11.15.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27" tIns="48014" rIns="96027" bIns="48014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6027" tIns="48014" rIns="96027" bIns="48014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6027" tIns="48014" rIns="96027" bIns="48014" rtlCol="0" anchor="b"/>
          <a:lstStyle>
            <a:lvl1pPr algn="l">
              <a:defRPr sz="13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6027" tIns="48014" rIns="96027" bIns="48014" rtlCol="0" anchor="b"/>
          <a:lstStyle>
            <a:lvl1pPr algn="r">
              <a:defRPr sz="1300"/>
            </a:lvl1pPr>
          </a:lstStyle>
          <a:p>
            <a:fld id="{5981432E-3F74-4A99-BD9D-B36B010F9C61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993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6895" indent="-3134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352" indent="-2500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827" indent="-2500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968" indent="-2500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9103" indent="-250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29237" indent="-250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09371" indent="-250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9505" indent="-250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2E4C4C-0807-4E3D-82CD-9E323645BF49}" type="slidenum">
              <a:rPr lang="hu-HU" altLang="hu-HU" smtClean="0"/>
              <a:pPr/>
              <a:t>1</a:t>
            </a:fld>
            <a:endParaRPr lang="hu-HU" altLang="hu-H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88388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1432E-3F74-4A99-BD9D-B36B010F9C61}" type="slidenum">
              <a:rPr lang="hu-HU" smtClean="0"/>
              <a:pPr/>
              <a:t>29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9492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6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218" indent="-300084" defTabSz="10036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336" indent="-240068" defTabSz="10036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0470" indent="-240068" defTabSz="10036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0604" indent="-240068" defTabSz="10036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0739" indent="-240068" defTabSz="10036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0873" indent="-240068" defTabSz="10036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1007" indent="-240068" defTabSz="10036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1141" indent="-240068" defTabSz="10036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C57F1A-1A50-4F10-843B-795151627364}" type="slidenum">
              <a:rPr lang="hu-HU" altLang="hu-HU" smtClean="0"/>
              <a:pPr/>
              <a:t>31</a:t>
            </a:fld>
            <a:endParaRPr lang="hu-HU" altLang="hu-H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4865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5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173" indent="-300067" defTabSz="10035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267" indent="-240053" defTabSz="10035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0373" indent="-240053" defTabSz="10035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0479" indent="-240053" defTabSz="1003557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0586" indent="-240053" defTabSz="1003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0692" indent="-240053" defTabSz="1003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0800" indent="-240053" defTabSz="1003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0906" indent="-240053" defTabSz="1003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0D5946-40C5-41A3-A598-B10EE20259F1}" type="slidenum">
              <a:rPr lang="hu-HU" altLang="hu-HU" smtClean="0"/>
              <a:pPr/>
              <a:t>2</a:t>
            </a:fld>
            <a:endParaRPr lang="hu-HU" altLang="hu-H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21612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6895" indent="-31342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60352" indent="-2500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63827" indent="-2500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68968" indent="-2500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9103" indent="-250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29237" indent="-250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09371" indent="-250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89505" indent="-250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2E4C4C-0807-4E3D-82CD-9E323645BF49}" type="slidenum">
              <a:rPr lang="hu-HU" altLang="hu-HU" smtClean="0"/>
              <a:pPr/>
              <a:t>5</a:t>
            </a:fld>
            <a:endParaRPr lang="hu-HU" altLang="hu-HU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288388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56F83F-DEC1-4E6B-B490-68305BC886FE}" type="slidenum">
              <a:rPr lang="hu-HU" altLang="hu-HU" smtClean="0"/>
              <a:pPr>
                <a:defRPr/>
              </a:pPr>
              <a:t>14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98847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1432E-3F74-4A99-BD9D-B36B010F9C61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86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036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0218" indent="-300084" defTabSz="10036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0336" indent="-240068" defTabSz="10036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0470" indent="-240068" defTabSz="10036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0604" indent="-240068" defTabSz="10036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0739" indent="-240068" defTabSz="10036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0873" indent="-240068" defTabSz="10036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01007" indent="-240068" defTabSz="10036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1141" indent="-240068" defTabSz="10036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C57F1A-1A50-4F10-843B-795151627364}" type="slidenum">
              <a:rPr lang="hu-HU" altLang="hu-HU" smtClean="0"/>
              <a:pPr/>
              <a:t>23</a:t>
            </a:fld>
            <a:endParaRPr lang="hu-HU" altLang="hu-H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71559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56F83F-DEC1-4E6B-B490-68305BC886FE}" type="slidenum">
              <a:rPr lang="hu-HU" altLang="hu-HU" smtClean="0"/>
              <a:pPr>
                <a:defRPr/>
              </a:pPr>
              <a:t>25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795016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1432E-3F74-4A99-BD9D-B36B010F9C61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20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56F83F-DEC1-4E6B-B490-68305BC886FE}" type="slidenum">
              <a:rPr lang="hu-HU" altLang="hu-HU" smtClean="0"/>
              <a:pPr>
                <a:defRPr/>
              </a:pPr>
              <a:t>28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93948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7BFC1A-5493-4632-AB3C-E00DBB91C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82CF6B-1DD9-435E-A50A-EFE91CA9E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A273054-910E-4F8D-8529-680B0B09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F07F5-569F-4F96-BE8F-64BBE9E18250}" type="datetime1">
              <a:rPr lang="hu-HU" smtClean="0"/>
              <a:pPr/>
              <a:t>2022.11.15.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305DE13-6699-4A5E-A53C-6F32EABF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33. Valós Közgyűlés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A967530-72BC-410E-B9E4-1375E287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57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4799B1-7169-41A1-9BE4-33462911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F59F056-36FE-4D35-9FB1-71704C4E7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B8E3DEA-E108-490B-B699-FDB7FFB9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EC23-C86A-4F1D-946C-9B7FE0954AD1}" type="datetime1">
              <a:rPr lang="hu-HU" smtClean="0"/>
              <a:pPr/>
              <a:t>2022.11.15.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FBD88D-7DA4-4144-9D43-03932266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33. Valós Közgyűlés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C8379B7-93FE-4622-9785-6A0FE4AC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426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7CA09A6-CD07-48BD-96CF-0F908C7D15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925EFDD-1905-41E1-8B40-32D577FE5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78E1C5-ACE2-4520-A465-5F0912661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0844F-734A-4FC8-AAE8-BC534CA1571B}" type="datetime1">
              <a:rPr lang="hu-HU" smtClean="0"/>
              <a:pPr/>
              <a:t>2022.11.15.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F57445-87AA-4D3A-8B51-1D4D40AE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33. Valós Közgyűlés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D72A9E6-1A4A-487F-B5D9-53D650031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164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E6AD1-26B6-45DA-829A-F79FBE2BDCC0}" type="datetime1">
              <a:rPr lang="hu-HU" smtClean="0"/>
              <a:pPr>
                <a:defRPr/>
              </a:pPr>
              <a:t>2022.11.15.</a:t>
            </a:fld>
            <a:endParaRPr lang="hu-H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33. Valós Közgyűlés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D7869-AE0A-46A1-950C-C623150B519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118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EF35D5-892F-467F-A208-D6D41BA40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0A69C4-BC81-407F-B160-B030F19A1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D562E29-2ACB-47A1-88B9-95E7F4F86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7C48-2AC3-44CF-9B6E-EA4064510BF7}" type="datetime1">
              <a:rPr lang="hu-HU" smtClean="0"/>
              <a:pPr/>
              <a:t>2022.11.15.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E6068B0-C6E4-483B-AA5D-D263DDC09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33. Valós Közgyűlés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41C8869-4DB9-4775-8EBC-7F689826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012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822086-8D4A-475A-8048-78745C4C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E157B8F-275B-43B3-B66C-4691BB960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DB4D29-9080-4B9E-A089-F0DC8560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49927-226A-4682-8E65-570EDF8AE570}" type="datetime1">
              <a:rPr lang="hu-HU" smtClean="0"/>
              <a:pPr/>
              <a:t>2022.11.15.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C1D085E-B383-4ACA-ACA0-180C9310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33. Valós Közgyűlés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318DF4A-27D3-4426-8334-9814FDC5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266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9296ED-2055-49F2-82B1-2E62F096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41CA66-A0CE-4C36-AFF6-90865AF37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D0F9829-24B7-4E2D-92EC-7CA6EB0B1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3ABEF1-4AD8-4035-B3AF-59946989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F330-57C8-43DC-8A88-41575D85C002}" type="datetime1">
              <a:rPr lang="hu-HU" smtClean="0"/>
              <a:pPr/>
              <a:t>2022.11.15.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CDDFD80-B158-48B0-94AB-9A5A88AE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33. Valós Közgyűlés</a:t>
            </a:r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5C9EC57-387B-4BA3-9608-25A25274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6914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AD0D2C-DA52-485A-A858-26F7F7D6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FAD700D-2E71-48A2-8EBB-6BE849607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B874B81-AF4E-4AB0-BA7A-1E44942D0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9F65324-CA6E-4D2F-B743-34F5F6287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EA56E2F-F231-45DC-A3D3-F3E4E1C1B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6EF3EEA-0A1E-4382-81C8-1F7498EFD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2DA9D-1490-443F-A881-BC741CBA6B1B}" type="datetime1">
              <a:rPr lang="hu-HU" smtClean="0"/>
              <a:pPr/>
              <a:t>2022.11.15.</a:t>
            </a:fld>
            <a:endParaRPr lang="hu-HU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513F8E3-798F-49D7-9BCA-2CBF93C1C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33. Valós Közgyűlés</a:t>
            </a:r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9AAEEF6-232A-495B-A44B-D651C7337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55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B7E1C9-984A-469E-BBD9-65A85589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6EB91E5-BD75-4F4A-9DA2-6A5F6A7F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4A3C-A037-42BA-A2B0-AFD0C3E504DF}" type="datetime1">
              <a:rPr lang="hu-HU" smtClean="0"/>
              <a:pPr/>
              <a:t>2022.11.15.</a:t>
            </a:fld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27484F6-C87D-45BE-9C90-2E71186D7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33. Valós Közgyűlés</a:t>
            </a:r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9DFD8B4-EAC0-4E04-8391-91C0384E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051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7ABBD23-D36B-480B-9647-0811D618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7BBE-A3A5-410E-B383-CF457E63CDF8}" type="datetime1">
              <a:rPr lang="hu-HU" smtClean="0"/>
              <a:pPr/>
              <a:t>2022.11.15.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2A6F777-3A52-4F05-8571-C178DDEE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33. Valós Közgyűlés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05DCBA1-9EF5-4473-BBB8-7F19F9B37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536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BF6530-865F-40F0-A596-AAA054AE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8CA736-1BAD-4873-8688-0E993B3E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4942672-4851-48A2-ADBF-4ED2EB492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1FFA397-C47E-4161-82F7-E8DD453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69906-2668-41C9-85C9-6D1CCC4D4A27}" type="datetime1">
              <a:rPr lang="hu-HU" smtClean="0"/>
              <a:pPr/>
              <a:t>2022.11.15.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7EAE145-472A-45C4-B444-D2167F9A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33. Valós Közgyűlés</a:t>
            </a:r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C487C2E-4354-4B12-923F-F534BA61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005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1767AC-E518-4491-8404-17AC8536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9BC58AC-8E73-4E85-BE9B-022560D8D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3B50E25-CA2B-416D-969C-D1FB40287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DCE4CE1-0C15-44A6-AB2D-66702AE4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1702-0222-4C0A-8A99-C0112B81329D}" type="datetime1">
              <a:rPr lang="hu-HU" smtClean="0"/>
              <a:pPr/>
              <a:t>2022.11.15.</a:t>
            </a:fld>
            <a:endParaRPr lang="hu-HU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688C8D6-16A6-41A8-8A41-07CAC31D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33. Valós Közgyűlés</a:t>
            </a:r>
            <a:endParaRPr lang="hu-HU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80EA38F-2169-4508-A569-B387DDAB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29717-B7E1-41B5-A660-92686EFD5FB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093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20000" b="-1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A6C8FC0-BA1E-4FA0-BEFD-1AE399256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EA95058-1E36-49BA-A042-6441E49A5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E547D86-E352-437D-84BE-DAAF1602E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C99BA-5E6A-49AF-AF71-D14953449EC7}" type="datetime1">
              <a:rPr lang="hu-HU" smtClean="0"/>
              <a:pPr/>
              <a:t>2022.11.15.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0CDF266-185F-4D0C-8C84-8EE664B4F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33. Valós Közgyűlés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BEDC164-542C-4544-A6E4-77AC8C1F8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29717-B7E1-41B5-A660-92686EFD5FB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34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jpeg"/><Relationship Id="rId11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41"/>
          <p:cNvSpPr txBox="1">
            <a:spLocks noChangeArrowheads="1"/>
          </p:cNvSpPr>
          <p:nvPr/>
        </p:nvSpPr>
        <p:spPr bwMode="auto">
          <a:xfrm>
            <a:off x="866479" y="757506"/>
            <a:ext cx="10662502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FontTx/>
              <a:buNone/>
            </a:pPr>
            <a:endParaRPr lang="hu-HU" altLang="hu-HU" sz="16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25000"/>
              </a:spcBef>
              <a:buFontTx/>
              <a:buNone/>
            </a:pPr>
            <a:endParaRPr lang="hu-HU" altLang="hu-HU" sz="20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25000"/>
              </a:spcBef>
              <a:buFontTx/>
              <a:buNone/>
            </a:pPr>
            <a:r>
              <a:rPr lang="hu-HU" altLang="hu-HU" sz="3600" b="1" dirty="0">
                <a:solidFill>
                  <a:srgbClr val="008000"/>
                </a:solidFill>
                <a:latin typeface="Arial Black" panose="020B0A04020102020204" pitchFamily="34" charset="0"/>
              </a:rPr>
              <a:t>SZERETETTEL ÜDVÖZÖLJÜK</a:t>
            </a:r>
          </a:p>
          <a:p>
            <a:pPr algn="ctr" eaLnBrk="1" hangingPunct="1">
              <a:lnSpc>
                <a:spcPct val="95000"/>
              </a:lnSpc>
              <a:spcBef>
                <a:spcPct val="25000"/>
              </a:spcBef>
              <a:buFontTx/>
              <a:buNone/>
            </a:pPr>
            <a:endParaRPr lang="hu-HU" altLang="hu-HU" sz="36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25000"/>
              </a:spcBef>
              <a:buFontTx/>
              <a:buNone/>
            </a:pPr>
            <a:r>
              <a:rPr lang="hu-HU" altLang="hu-HU" sz="3600" b="1" dirty="0">
                <a:solidFill>
                  <a:srgbClr val="0000FF"/>
                </a:solidFill>
                <a:latin typeface="Arial Black" panose="020B0A04020102020204" pitchFamily="34" charset="0"/>
              </a:rPr>
              <a:t>AZ EGYESÜLET 35. KÖZGYŰLÉSÉNEK RÉSZTVEVŐIT </a:t>
            </a:r>
          </a:p>
          <a:p>
            <a:pPr algn="ctr" eaLnBrk="1" hangingPunct="1">
              <a:lnSpc>
                <a:spcPct val="95000"/>
              </a:lnSpc>
              <a:spcBef>
                <a:spcPct val="25000"/>
              </a:spcBef>
              <a:buFontTx/>
              <a:buNone/>
            </a:pPr>
            <a:r>
              <a:rPr lang="hu-HU" altLang="hu-HU" sz="3600" b="1" dirty="0">
                <a:solidFill>
                  <a:srgbClr val="008000"/>
                </a:solidFill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lnSpc>
                <a:spcPct val="95000"/>
              </a:lnSpc>
              <a:spcBef>
                <a:spcPct val="25000"/>
              </a:spcBef>
              <a:buFontTx/>
              <a:buNone/>
            </a:pPr>
            <a:endParaRPr lang="hu-HU" altLang="hu-HU" sz="18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25000"/>
              </a:spcBef>
              <a:buFontTx/>
              <a:buNone/>
            </a:pPr>
            <a:endParaRPr lang="hu-HU" altLang="hu-HU" sz="18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lvl="1" algn="just">
              <a:spcBef>
                <a:spcPts val="0"/>
              </a:spcBef>
              <a:buFontTx/>
              <a:buNone/>
            </a:pPr>
            <a:r>
              <a:rPr lang="hu-HU" altLang="hu-HU" sz="2000" b="1" dirty="0">
                <a:solidFill>
                  <a:srgbClr val="008000"/>
                </a:solidFill>
                <a:cs typeface="Arial" panose="020B0604020202020204" pitchFamily="34" charset="0"/>
              </a:rPr>
              <a:t>ISO FÓRUM Egyesület</a:t>
            </a:r>
          </a:p>
          <a:p>
            <a:pPr lvl="1" algn="just">
              <a:spcBef>
                <a:spcPts val="0"/>
              </a:spcBef>
              <a:buFontTx/>
              <a:buNone/>
            </a:pPr>
            <a:r>
              <a:rPr lang="hu-HU" altLang="hu-HU" sz="2000" b="1" dirty="0">
                <a:solidFill>
                  <a:srgbClr val="008000"/>
                </a:solidFill>
                <a:cs typeface="Arial" panose="020B0604020202020204" pitchFamily="34" charset="0"/>
              </a:rPr>
              <a:t>		elnöksége		</a:t>
            </a:r>
            <a:r>
              <a:rPr lang="hu-HU" altLang="hu-HU" sz="2000" b="1" dirty="0">
                <a:solidFill>
                  <a:srgbClr val="0000CC"/>
                </a:solidFill>
                <a:cs typeface="Arial" panose="020B0604020202020204" pitchFamily="34" charset="0"/>
              </a:rPr>
              <a:t>	</a:t>
            </a:r>
            <a:r>
              <a:rPr lang="hu-HU" altLang="hu-HU" sz="2000" b="1" dirty="0">
                <a:solidFill>
                  <a:srgbClr val="006600"/>
                </a:solidFill>
                <a:cs typeface="Arial" panose="020B0604020202020204" pitchFamily="34" charset="0"/>
              </a:rPr>
              <a:t> 		Budapest, 2022. március 31.</a:t>
            </a:r>
            <a:endParaRPr lang="hu-HU" altLang="hu-HU" sz="20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110086" y="6410228"/>
            <a:ext cx="2431938" cy="32067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/>
              <a:t>35. Közgyűlés-2022.03.31.</a:t>
            </a:r>
            <a:endParaRPr lang="hu-HU" altLang="hu-HU" sz="12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10684564" y="6356350"/>
            <a:ext cx="669235" cy="365125"/>
          </a:xfrm>
        </p:spPr>
        <p:txBody>
          <a:bodyPr/>
          <a:lstStyle/>
          <a:p>
            <a:pPr>
              <a:defRPr/>
            </a:pPr>
            <a:fld id="{F31D7869-AE0A-46A1-950C-C623150B5195}" type="slidenum">
              <a:rPr lang="hu-HU" sz="1400" smtClean="0">
                <a:solidFill>
                  <a:schemeClr val="tx1"/>
                </a:solidFill>
              </a:rPr>
              <a:pPr>
                <a:defRPr/>
              </a:pPr>
              <a:t>1</a:t>
            </a:fld>
            <a:r>
              <a:rPr lang="hu-HU" sz="1400" dirty="0">
                <a:solidFill>
                  <a:schemeClr val="tx1"/>
                </a:solidFill>
              </a:rPr>
              <a:t>/33</a:t>
            </a:r>
          </a:p>
        </p:txBody>
      </p:sp>
      <p:pic>
        <p:nvPicPr>
          <p:cNvPr id="4" name="Kép 3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96413C1B-3412-43BB-94B6-8FD546A4B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095"/>
      </p:ext>
    </p:extLst>
  </p:cSld>
  <p:clrMapOvr>
    <a:masterClrMapping/>
  </p:clrMapOvr>
  <p:transition advTm="1224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15"/>
          <p:cNvSpPr txBox="1">
            <a:spLocks noChangeArrowheads="1"/>
          </p:cNvSpPr>
          <p:nvPr/>
        </p:nvSpPr>
        <p:spPr bwMode="auto">
          <a:xfrm>
            <a:off x="1774826" y="1736726"/>
            <a:ext cx="867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 Black" panose="020B0A04020102020204" pitchFamily="34" charset="0"/>
              </a:rPr>
              <a:t>	</a:t>
            </a:r>
            <a:endParaRPr lang="hu-HU" altLang="hu-HU" sz="2800" b="1">
              <a:solidFill>
                <a:srgbClr val="FF0000"/>
              </a:solidFill>
            </a:endParaRPr>
          </a:p>
        </p:txBody>
      </p:sp>
      <p:graphicFrame>
        <p:nvGraphicFramePr>
          <p:cNvPr id="118132" name="Group 3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404467"/>
              </p:ext>
            </p:extLst>
          </p:nvPr>
        </p:nvGraphicFramePr>
        <p:xfrm>
          <a:off x="1291474" y="1451727"/>
          <a:ext cx="9634192" cy="4591211"/>
        </p:xfrm>
        <a:graphic>
          <a:graphicData uri="http://schemas.openxmlformats.org/drawingml/2006/table">
            <a:tbl>
              <a:tblPr/>
              <a:tblGrid>
                <a:gridCol w="4617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4649">
                  <a:extLst>
                    <a:ext uri="{9D8B030D-6E8A-4147-A177-3AD203B41FA5}">
                      <a16:colId xmlns:a16="http://schemas.microsoft.com/office/drawing/2014/main" val="201655179"/>
                    </a:ext>
                  </a:extLst>
                </a:gridCol>
              </a:tblGrid>
              <a:tr h="4339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Tételek/Évek</a:t>
                      </a:r>
                      <a:endParaRPr kumimoji="0" lang="hu-HU" alt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3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NMK-án résztvevők (fő)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NMK-án előadók+elnök (fő)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Önkéntesek (fő)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370/330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328/312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156/140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238/170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8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Elégedettség a NMK szakmai programmal (%)</a:t>
                      </a:r>
                      <a:endParaRPr kumimoji="0" lang="hu-HU" alt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88,5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80,9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Elégedettség előadókkal (%)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i="0" u="none" strike="noStrike" dirty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316568"/>
                  </a:ext>
                </a:extLst>
              </a:tr>
              <a:tr h="4005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Átlagos elégedettség NMK (%)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88,6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88,9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88,5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88,8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29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u="none" kern="50" dirty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Részvételi kedvezmény (fő)</a:t>
                      </a:r>
                      <a:endParaRPr lang="hu-HU" sz="2000" b="1" u="none" kern="50" dirty="0">
                        <a:solidFill>
                          <a:srgbClr val="8E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68" marR="6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68568" marR="6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68" marR="6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68568" marR="6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68568" marR="6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1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Kiállítók és Tagi támogatás (</a:t>
                      </a:r>
                      <a:r>
                        <a:rPr lang="hu-HU" sz="2000" b="1" kern="50" dirty="0" err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eFt</a:t>
                      </a:r>
                      <a:r>
                        <a:rPr lang="hu-HU" sz="2000" b="1" kern="5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68" marR="6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2.635</a:t>
                      </a:r>
                    </a:p>
                  </a:txBody>
                  <a:tcPr marL="68568" marR="6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1.773</a:t>
                      </a:r>
                    </a:p>
                  </a:txBody>
                  <a:tcPr marL="68568" marR="6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1.090</a:t>
                      </a:r>
                    </a:p>
                  </a:txBody>
                  <a:tcPr marL="68568" marR="6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b="1" kern="50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1.438</a:t>
                      </a:r>
                    </a:p>
                  </a:txBody>
                  <a:tcPr marL="68568" marR="685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894759" y="202639"/>
            <a:ext cx="109453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altLang="hu-HU" sz="2800" b="1" cap="all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2021. </a:t>
            </a:r>
            <a:r>
              <a:rPr lang="hu-HU" altLang="hu-HU" sz="2800" b="1" cap="all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XXVIII. NMK nyereséges megrendezése és a vevői elégedettség szinten tartása (QC3).</a:t>
            </a:r>
          </a:p>
        </p:txBody>
      </p:sp>
      <p:sp>
        <p:nvSpPr>
          <p:cNvPr id="8" name="Dia számának helye 3">
            <a:extLst>
              <a:ext uri="{FF2B5EF4-FFF2-40B4-BE49-F238E27FC236}">
                <a16:creationId xmlns:a16="http://schemas.microsoft.com/office/drawing/2014/main" id="{DB5089DF-5034-43EC-8FFA-04DE2AE3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304" y="6356350"/>
            <a:ext cx="92049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C775A-916C-49D8-B020-83ABEEBAE70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hu-HU" altLang="hu-HU" sz="1400" dirty="0"/>
          </a:p>
        </p:txBody>
      </p:sp>
      <p:pic>
        <p:nvPicPr>
          <p:cNvPr id="10" name="Kép 9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21F521B2-39BC-48E8-9121-0741126A4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11" name="Élőláb helye 2">
            <a:extLst>
              <a:ext uri="{FF2B5EF4-FFF2-40B4-BE49-F238E27FC236}">
                <a16:creationId xmlns:a16="http://schemas.microsoft.com/office/drawing/2014/main" id="{47EBAC80-FF9A-4B6D-9DF1-1DC005B9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8367" y="6485640"/>
            <a:ext cx="2403656" cy="245261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83392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15"/>
          <p:cNvSpPr txBox="1">
            <a:spLocks noChangeArrowheads="1"/>
          </p:cNvSpPr>
          <p:nvPr/>
        </p:nvSpPr>
        <p:spPr bwMode="auto">
          <a:xfrm>
            <a:off x="1774826" y="1736726"/>
            <a:ext cx="867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>
                <a:latin typeface="Arial Black" panose="020B0A04020102020204" pitchFamily="34" charset="0"/>
              </a:rPr>
              <a:t>	</a:t>
            </a:r>
            <a:endParaRPr lang="hu-HU" altLang="hu-HU" sz="2800" b="1">
              <a:solidFill>
                <a:srgbClr val="FF0000"/>
              </a:solidFill>
            </a:endParaRPr>
          </a:p>
        </p:txBody>
      </p:sp>
      <p:graphicFrame>
        <p:nvGraphicFramePr>
          <p:cNvPr id="118132" name="Group 3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644075"/>
              </p:ext>
            </p:extLst>
          </p:nvPr>
        </p:nvGraphicFramePr>
        <p:xfrm>
          <a:off x="1522036" y="1599453"/>
          <a:ext cx="9634192" cy="2848273"/>
        </p:xfrm>
        <a:graphic>
          <a:graphicData uri="http://schemas.openxmlformats.org/drawingml/2006/table">
            <a:tbl>
              <a:tblPr/>
              <a:tblGrid>
                <a:gridCol w="4617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4649">
                  <a:extLst>
                    <a:ext uri="{9D8B030D-6E8A-4147-A177-3AD203B41FA5}">
                      <a16:colId xmlns:a16="http://schemas.microsoft.com/office/drawing/2014/main" val="201655179"/>
                    </a:ext>
                  </a:extLst>
                </a:gridCol>
              </a:tblGrid>
              <a:tr h="434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Tételek/Évek</a:t>
                      </a:r>
                      <a:endParaRPr kumimoji="0" lang="hu-HU" altLang="hu-H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Közhasznú</a:t>
                      </a: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rendezvények</a:t>
                      </a: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(db)</a:t>
                      </a:r>
                      <a:endParaRPr kumimoji="0" lang="hu-HU" altLang="hu-H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Részesülök száma (fő)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316568"/>
                  </a:ext>
                </a:extLst>
              </a:tr>
              <a:tr h="641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Önkéntesek száma (fő)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Elégedettség</a:t>
                      </a: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</a:t>
                      </a:r>
                      <a:r>
                        <a:rPr kumimoji="0" lang="hu-HU" altLang="hu-H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VirTúra</a:t>
                      </a: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rendezvényekkel (%)</a:t>
                      </a:r>
                      <a:endParaRPr kumimoji="0" lang="hu-HU" altLang="hu-H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8E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</a:rPr>
                        <a:t>90,8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</a:rPr>
                        <a:t>92,8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</a:rPr>
                        <a:t>93,7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</a:rPr>
                        <a:t>95,5</a:t>
                      </a: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866478" y="183786"/>
            <a:ext cx="109453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altLang="hu-HU" sz="3200" b="1" cap="all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2021. Közhasznú tevékenység eredménye </a:t>
            </a:r>
          </a:p>
          <a:p>
            <a:pPr algn="ctr" eaLnBrk="1" hangingPunct="1">
              <a:defRPr/>
            </a:pPr>
            <a:r>
              <a:rPr lang="hu-HU" altLang="hu-HU" sz="3200" b="1" cap="all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(QC4 - QC5)</a:t>
            </a:r>
          </a:p>
        </p:txBody>
      </p:sp>
      <p:sp>
        <p:nvSpPr>
          <p:cNvPr id="8" name="Dia számának helye 3">
            <a:extLst>
              <a:ext uri="{FF2B5EF4-FFF2-40B4-BE49-F238E27FC236}">
                <a16:creationId xmlns:a16="http://schemas.microsoft.com/office/drawing/2014/main" id="{DB5089DF-5034-43EC-8FFA-04DE2AE3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304" y="6356350"/>
            <a:ext cx="92049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C775A-916C-49D8-B020-83ABEEBAE70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r>
              <a:rPr lang="hu-HU" altLang="hu-HU" sz="1400" dirty="0"/>
              <a:t>/33</a:t>
            </a:r>
          </a:p>
        </p:txBody>
      </p:sp>
      <p:pic>
        <p:nvPicPr>
          <p:cNvPr id="10" name="Kép 9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21F521B2-39BC-48E8-9121-0741126A4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11" name="Élőláb helye 2">
            <a:extLst>
              <a:ext uri="{FF2B5EF4-FFF2-40B4-BE49-F238E27FC236}">
                <a16:creationId xmlns:a16="http://schemas.microsoft.com/office/drawing/2014/main" id="{47EBAC80-FF9A-4B6D-9DF1-1DC005B9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8367" y="6485640"/>
            <a:ext cx="2403656" cy="245261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303234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650448" y="939943"/>
            <a:ext cx="11059213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defRPr/>
            </a:pPr>
            <a:r>
              <a:rPr lang="hu-HU" altLang="hu-HU" sz="2400" b="1" dirty="0">
                <a:solidFill>
                  <a:srgbClr val="0000FF"/>
                </a:solidFill>
              </a:rPr>
              <a:t>Szakmai és közösségi rendezvényekben részvétel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/>
              <a:t>EOQ MNB, ISOFÓRUM, MMT, SZKKE, IFKA szervezetekkel együttműködési szándéknyilatkozat alapján történt az EFQM 2020 Modell népszerűsítése, az NKD megalapítása, terjesztése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/>
              <a:t>NKD díjbizottságban részvétel 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solidFill>
                  <a:srgbClr val="8E0000"/>
                </a:solidFill>
              </a:rPr>
              <a:t>NKER pályázati meghirdetők között részvétel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hu-HU" altLang="hu-HU" sz="2000" b="1" dirty="0">
              <a:solidFill>
                <a:srgbClr val="00660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solidFill>
                  <a:srgbClr val="006600"/>
                </a:solidFill>
              </a:rPr>
              <a:t>EOQ MNB szakmai kiadvány anyagi támogatása (bronz fokozatú támogató) és az MMT elektronikus folyóirat szakmai támogatása (NMK konferenciáról ISOFÓRUM önálló szám)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/>
              <a:t>SZKKE részére előadás és kiállítás biztosítása az NMK-án)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hu-HU" altLang="hu-HU" sz="2000" b="1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solidFill>
                  <a:srgbClr val="0000FF"/>
                </a:solidFill>
              </a:rPr>
              <a:t>Tagság részére 6 virtuális céglátogatás (térítésmentes) szervezése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solidFill>
                  <a:srgbClr val="0000FF"/>
                </a:solidFill>
              </a:rPr>
              <a:t>Miniszteri Elismerő oklevél: „RA részére kiemelkedően eredményes szakmai tevékenysége elismeréseként”. 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563624" y="194659"/>
            <a:ext cx="94731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3200" b="1" cap="all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2021. Közhasznúsági tevékenység  </a:t>
            </a:r>
            <a:endParaRPr lang="hu-HU" altLang="hu-HU" sz="3200" cap="all" dirty="0">
              <a:solidFill>
                <a:srgbClr val="008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a számának helye 3">
            <a:extLst>
              <a:ext uri="{FF2B5EF4-FFF2-40B4-BE49-F238E27FC236}">
                <a16:creationId xmlns:a16="http://schemas.microsoft.com/office/drawing/2014/main" id="{9433AB0C-9D3F-488D-BC89-B9FE3A7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304" y="6356350"/>
            <a:ext cx="92049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/>
              <a:t>11</a:t>
            </a:r>
          </a:p>
        </p:txBody>
      </p:sp>
      <p:pic>
        <p:nvPicPr>
          <p:cNvPr id="9" name="Kép 8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E2214734-F0C6-4489-A4D7-DEFED3C3C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10" name="Élőláb helye 2">
            <a:extLst>
              <a:ext uri="{FF2B5EF4-FFF2-40B4-BE49-F238E27FC236}">
                <a16:creationId xmlns:a16="http://schemas.microsoft.com/office/drawing/2014/main" id="{446EB97E-88BD-4B6B-959E-4951A131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8367" y="6485640"/>
            <a:ext cx="2403656" cy="245261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148572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132" name="Group 3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72882"/>
              </p:ext>
            </p:extLst>
          </p:nvPr>
        </p:nvGraphicFramePr>
        <p:xfrm>
          <a:off x="1811524" y="1225484"/>
          <a:ext cx="8768083" cy="4689432"/>
        </p:xfrm>
        <a:graphic>
          <a:graphicData uri="http://schemas.openxmlformats.org/drawingml/2006/table">
            <a:tbl>
              <a:tblPr/>
              <a:tblGrid>
                <a:gridCol w="4020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7434">
                  <a:extLst>
                    <a:ext uri="{9D8B030D-6E8A-4147-A177-3AD203B41FA5}">
                      <a16:colId xmlns:a16="http://schemas.microsoft.com/office/drawing/2014/main" val="1241156551"/>
                    </a:ext>
                  </a:extLst>
                </a:gridCol>
              </a:tblGrid>
              <a:tr h="6315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Bevételek/Évek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Tagdíjbevételek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10732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11082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9037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9138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Rendezvények (konferencia, szakmai rendezv.)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20803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20029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8338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15627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Reklám (szponzori bevételek)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2635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1773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1090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1438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3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</a:rPr>
                        <a:t>Befektetés (értékpapír kamat)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566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Egyéb bevétel (1%, pályázat, működés támogatás)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515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3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Összes bevétel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34711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33965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18640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26502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527048" y="384048"/>
            <a:ext cx="9052560" cy="49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hu-HU" altLang="hu-HU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BEVÉTELEK (nettó </a:t>
            </a:r>
            <a:r>
              <a:rPr lang="hu-HU" altLang="hu-HU" sz="32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</a:t>
            </a:r>
            <a:r>
              <a:rPr lang="hu-HU" altLang="hu-HU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2018-2021. évben</a:t>
            </a:r>
            <a:r>
              <a:rPr lang="hu-HU" altLang="hu-HU" sz="32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8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16768" y="6202017"/>
            <a:ext cx="825375" cy="51945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/>
              <a:t>12/33</a:t>
            </a:r>
          </a:p>
        </p:txBody>
      </p:sp>
      <p:pic>
        <p:nvPicPr>
          <p:cNvPr id="7" name="Kép 6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7C9F45D8-E8D5-478B-812F-0B28E3623E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9" name="Élőláb helye 2">
            <a:extLst>
              <a:ext uri="{FF2B5EF4-FFF2-40B4-BE49-F238E27FC236}">
                <a16:creationId xmlns:a16="http://schemas.microsoft.com/office/drawing/2014/main" id="{CCE2CE16-AB3A-4266-B6B5-5AB1DD30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073" y="6485641"/>
            <a:ext cx="2365949" cy="24526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1890462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264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330903"/>
              </p:ext>
            </p:extLst>
          </p:nvPr>
        </p:nvGraphicFramePr>
        <p:xfrm>
          <a:off x="424206" y="1171572"/>
          <a:ext cx="11500700" cy="4725382"/>
        </p:xfrm>
        <a:graphic>
          <a:graphicData uri="http://schemas.openxmlformats.org/drawingml/2006/table">
            <a:tbl>
              <a:tblPr/>
              <a:tblGrid>
                <a:gridCol w="7173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0386">
                  <a:extLst>
                    <a:ext uri="{9D8B030D-6E8A-4147-A177-3AD203B41FA5}">
                      <a16:colId xmlns:a16="http://schemas.microsoft.com/office/drawing/2014/main" val="665603222"/>
                    </a:ext>
                  </a:extLst>
                </a:gridCol>
              </a:tblGrid>
              <a:tr h="701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Ráfordítások/Évek</a:t>
                      </a: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Személyi jellegű </a:t>
                      </a: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(reprezentáció, plakettek, díjak, könyvajándék, arculati elemek, utazási, szállodai, szgk. költsége)</a:t>
                      </a:r>
                      <a:endParaRPr kumimoji="0" lang="hu-HU" altLang="hu-H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1959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2113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584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9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Anyagjellegű ráfordítások </a:t>
                      </a: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(működtetés, operatív ügyintézés, könyvelés, számlavezetés, titkársági szolgáltatás, bérleti díjak, posta, telefon, internet, üzemanyag, irodaszer, készletek, képzés, folyóirat, könyvek)  </a:t>
                      </a: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11921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11092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</a:rPr>
                        <a:t>8404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</a:rPr>
                        <a:t>11532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4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Rendezvények (</a:t>
                      </a: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konferenciák, ágazati  rend., közgyűlés, reklám költségek)</a:t>
                      </a: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17244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17488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12475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13049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14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Egyéb ráfordítás </a:t>
                      </a: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(ebből pénzügyi műveletek ráfordításai, selejtezett készletek, adományok; értékcsökkenés)</a:t>
                      </a: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3242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2640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3359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1267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4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Összes ráfordítás</a:t>
                      </a:r>
                      <a:endParaRPr kumimoji="0" lang="hu-HU" alt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34366</a:t>
                      </a:r>
                    </a:p>
                  </a:txBody>
                  <a:tcPr marL="91441" marR="91441" marT="45691" marB="456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33333</a:t>
                      </a:r>
                    </a:p>
                  </a:txBody>
                  <a:tcPr marL="91441" marR="91441" marT="45691" marB="456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24495</a:t>
                      </a:r>
                    </a:p>
                  </a:txBody>
                  <a:tcPr marL="91441" marR="91441" marT="45691" marB="456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26432</a:t>
                      </a:r>
                    </a:p>
                  </a:txBody>
                  <a:tcPr marL="91441" marR="91441" marT="45691" marB="456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171564" y="212566"/>
            <a:ext cx="792088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altLang="hu-HU" b="1" dirty="0">
                <a:solidFill>
                  <a:srgbClr val="008000"/>
                </a:solidFill>
              </a:rPr>
              <a:t>RÁFORDÍTÁSOK (eFt) 2018-2021. évben</a:t>
            </a:r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16768" y="6202017"/>
            <a:ext cx="825375" cy="51945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/>
              <a:t>13</a:t>
            </a:r>
          </a:p>
        </p:txBody>
      </p:sp>
      <p:pic>
        <p:nvPicPr>
          <p:cNvPr id="8" name="Kép 7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676CCB9A-FC6E-4CEB-8E3F-E6F4A62826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10" name="Élőláb helye 2">
            <a:extLst>
              <a:ext uri="{FF2B5EF4-FFF2-40B4-BE49-F238E27FC236}">
                <a16:creationId xmlns:a16="http://schemas.microsoft.com/office/drawing/2014/main" id="{F558DBE3-E8D6-4891-8684-8C89A3B0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073" y="6485641"/>
            <a:ext cx="2365949" cy="24526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63869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433304" y="6356350"/>
            <a:ext cx="92049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C775A-916C-49D8-B020-83ABEEBAE70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hu-HU" altLang="hu-HU" sz="1400" dirty="0"/>
          </a:p>
        </p:txBody>
      </p:sp>
      <p:graphicFrame>
        <p:nvGraphicFramePr>
          <p:cNvPr id="25813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787897"/>
              </p:ext>
            </p:extLst>
          </p:nvPr>
        </p:nvGraphicFramePr>
        <p:xfrm>
          <a:off x="1376313" y="975064"/>
          <a:ext cx="9690760" cy="1504186"/>
        </p:xfrm>
        <a:graphic>
          <a:graphicData uri="http://schemas.openxmlformats.org/drawingml/2006/table">
            <a:tbl>
              <a:tblPr/>
              <a:tblGrid>
                <a:gridCol w="4861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3304">
                  <a:extLst>
                    <a:ext uri="{9D8B030D-6E8A-4147-A177-3AD203B41FA5}">
                      <a16:colId xmlns:a16="http://schemas.microsoft.com/office/drawing/2014/main" val="2949428851"/>
                    </a:ext>
                  </a:extLst>
                </a:gridCol>
              </a:tblGrid>
              <a:tr h="5615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Tételek/Évek</a:t>
                      </a:r>
                      <a:endParaRPr kumimoji="0" lang="hu-HU" altLang="hu-H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hu-HU" altLang="hu-H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6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Eredmény (eFt)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-5855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Költségvetési támogatás (eFt)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781666" y="327217"/>
            <a:ext cx="9285406" cy="44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u-HU" altLang="hu-HU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PÉNZÜGYI EREDMÉNY (</a:t>
            </a:r>
            <a:r>
              <a:rPr lang="hu-HU" altLang="hu-HU" sz="2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</a:t>
            </a:r>
            <a:r>
              <a:rPr lang="hu-HU" altLang="hu-HU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2018-2021. évben</a:t>
            </a:r>
            <a:r>
              <a:rPr lang="hu-HU" altLang="hu-HU" sz="28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8C14CB0-99BB-4661-A74D-8840328E3B95}"/>
              </a:ext>
            </a:extLst>
          </p:cNvPr>
          <p:cNvSpPr txBox="1"/>
          <p:nvPr/>
        </p:nvSpPr>
        <p:spPr>
          <a:xfrm>
            <a:off x="923832" y="2931735"/>
            <a:ext cx="1034120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alacsony eredmény szint okai: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Tagdíjak elmaradása a</a:t>
            </a:r>
            <a:r>
              <a:rPr lang="hu-HU" altLang="hu-HU" sz="2400" b="1" dirty="0"/>
              <a:t> pandémiára hivatkozással; illetve 17 jogi tag és 27 egyéni tag kizárása a tagságból a tagdíj 2 éves elmaradás miatt.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hu-HU" altLang="hu-HU" sz="2400" b="1" dirty="0"/>
              <a:t>Elmaradt az NMK tervezett nyeresége (legalább 30-35 %-</a:t>
            </a:r>
            <a:r>
              <a:rPr lang="hu-HU" altLang="hu-HU" sz="2400" b="1" dirty="0" err="1"/>
              <a:t>al</a:t>
            </a:r>
            <a:r>
              <a:rPr lang="hu-HU" altLang="hu-HU" sz="2400" b="1" dirty="0"/>
              <a:t> kevesebb résztvevő)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hu-HU" sz="2400" b="1" dirty="0"/>
              <a:t>Az NMK-án elmaradtak a szokásos kiállítói standigénylések (kevesebb szponzoráció)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hu-HU" sz="2400" b="1" dirty="0">
                <a:solidFill>
                  <a:srgbClr val="C00000"/>
                </a:solidFill>
              </a:rPr>
              <a:t>A lekötött állampapírok hozama kevesebb mint 1% /év</a:t>
            </a:r>
            <a:r>
              <a:rPr lang="hu-HU" sz="2000" b="1" dirty="0">
                <a:solidFill>
                  <a:srgbClr val="C00000"/>
                </a:solidFill>
              </a:rPr>
              <a:t>  </a:t>
            </a:r>
            <a:endParaRPr lang="hu-HU" sz="2000" dirty="0">
              <a:solidFill>
                <a:srgbClr val="C00000"/>
              </a:solidFill>
            </a:endParaRPr>
          </a:p>
        </p:txBody>
      </p:sp>
      <p:pic>
        <p:nvPicPr>
          <p:cNvPr id="10" name="Kép 9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C197ED99-6C44-4EE0-A4FE-2419DF896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11" name="Élőláb helye 2">
            <a:extLst>
              <a:ext uri="{FF2B5EF4-FFF2-40B4-BE49-F238E27FC236}">
                <a16:creationId xmlns:a16="http://schemas.microsoft.com/office/drawing/2014/main" id="{06CDB316-3937-45D3-B84A-3AB0E592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073" y="6485641"/>
            <a:ext cx="2365949" cy="24526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73216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664687" y="6356350"/>
            <a:ext cx="679174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E7F8BE-4BB9-4CB1-85EC-58CD6F65DFCE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r>
              <a:rPr lang="hu-HU" altLang="hu-HU" sz="1400" dirty="0"/>
              <a:t>/33</a:t>
            </a:r>
          </a:p>
        </p:txBody>
      </p:sp>
      <p:sp>
        <p:nvSpPr>
          <p:cNvPr id="31751" name="Rectangle 15"/>
          <p:cNvSpPr>
            <a:spLocks noChangeArrowheads="1"/>
          </p:cNvSpPr>
          <p:nvPr/>
        </p:nvSpPr>
        <p:spPr bwMode="auto">
          <a:xfrm>
            <a:off x="2007911" y="149229"/>
            <a:ext cx="783183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5000"/>
              </a:spcBef>
              <a:buNone/>
              <a:defRPr/>
            </a:pPr>
            <a:r>
              <a:rPr lang="hu-HU" altLang="hu-HU" sz="2800" b="1" cap="all" dirty="0">
                <a:solidFill>
                  <a:srgbClr val="008000"/>
                </a:solidFill>
                <a:cs typeface="Arial" panose="020B0604020202020204" pitchFamily="34" charset="0"/>
              </a:rPr>
              <a:t>Elnöki Tanácsadó Testület </a:t>
            </a:r>
            <a:r>
              <a:rPr lang="hu-HU" altLang="hu-HU" sz="2800" b="1" dirty="0">
                <a:cs typeface="Arial" panose="020B0604020202020204" pitchFamily="34" charset="0"/>
              </a:rPr>
              <a:t>(ETT)</a:t>
            </a:r>
            <a:endParaRPr lang="hu-HU" altLang="hu-HU" sz="2800" dirty="0">
              <a:cs typeface="Arial" panose="020B0604020202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755346"/>
              </p:ext>
            </p:extLst>
          </p:nvPr>
        </p:nvGraphicFramePr>
        <p:xfrm>
          <a:off x="1739516" y="659872"/>
          <a:ext cx="8712968" cy="61477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0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5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NÉV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</a:rPr>
                        <a:t>Munkahely, beosztás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Farkas József </a:t>
                      </a:r>
                      <a:r>
                        <a:rPr lang="hu-HU" sz="1800" b="1" kern="50" dirty="0">
                          <a:solidFill>
                            <a:srgbClr val="FF0000"/>
                          </a:solidFill>
                          <a:effectLst/>
                        </a:rPr>
                        <a:t>(új tag)</a:t>
                      </a:r>
                      <a:endParaRPr lang="hu-HU" sz="18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SANATMETAL Kft., ügyvezető 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Gazsi Zoltán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 err="1">
                          <a:solidFill>
                            <a:schemeClr val="tx1"/>
                          </a:solidFill>
                          <a:effectLst/>
                        </a:rPr>
                        <a:t>Eisberg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 Kft., ügyvezető 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 err="1">
                          <a:solidFill>
                            <a:schemeClr val="tx1"/>
                          </a:solidFill>
                          <a:effectLst/>
                        </a:rPr>
                        <a:t>Rajcsányi</a:t>
                      </a: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 Ferenc </a:t>
                      </a:r>
                      <a:r>
                        <a:rPr lang="hu-HU" sz="1800" b="1" kern="50" dirty="0">
                          <a:solidFill>
                            <a:srgbClr val="FF0000"/>
                          </a:solidFill>
                          <a:effectLst/>
                        </a:rPr>
                        <a:t>(új tag)</a:t>
                      </a:r>
                      <a:endParaRPr lang="hu-HU" sz="18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COLAS KözépEurópa HSE menedzser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77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Kocsis Ernő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ROTO-Elzett </a:t>
                      </a:r>
                      <a:r>
                        <a:rPr lang="hu-HU" sz="1800" kern="50" dirty="0" err="1">
                          <a:solidFill>
                            <a:schemeClr val="tx1"/>
                          </a:solidFill>
                          <a:effectLst/>
                        </a:rPr>
                        <a:t>Certa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 Kft., ügyvezető 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Kurucz Mihály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 err="1">
                          <a:solidFill>
                            <a:schemeClr val="tx1"/>
                          </a:solidFill>
                          <a:effectLst/>
                        </a:rPr>
                        <a:t>HungaroControl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 Zrt., SQM vezető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Mátrai Norbert </a:t>
                      </a:r>
                      <a:r>
                        <a:rPr lang="hu-HU" sz="1800" b="1" kern="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(új tag)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KAIZEN Institute, vezető tanácsadó, DE docens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30635"/>
                  </a:ext>
                </a:extLst>
              </a:tr>
              <a:tr h="59277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Macher Endréné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Macher Elektronikai Zrt., elnök-vezérigazgató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77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Sutka Sándor dr.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Pannon </a:t>
                      </a:r>
                      <a:r>
                        <a:rPr lang="hu-HU" sz="1800" kern="5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Guard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Zrt., elnök vezérigazgató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77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Pápai Tamás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 err="1">
                          <a:solidFill>
                            <a:schemeClr val="tx1"/>
                          </a:solidFill>
                          <a:effectLst/>
                        </a:rPr>
                        <a:t>Continental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800" kern="50" dirty="0" err="1">
                          <a:solidFill>
                            <a:schemeClr val="tx1"/>
                          </a:solidFill>
                          <a:effectLst/>
                        </a:rPr>
                        <a:t>Autom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hu-HU" sz="1800" kern="5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Kft. Veszprém, </a:t>
                      </a:r>
                      <a:r>
                        <a:rPr lang="hu-HU" sz="1800" kern="50" dirty="0" err="1">
                          <a:solidFill>
                            <a:schemeClr val="tx1"/>
                          </a:solidFill>
                          <a:effectLst/>
                        </a:rPr>
                        <a:t>ügyv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. 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277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Simon Attila dr.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Herendi Porcelánmanufaktúra Zrt., vezérigazgató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Kép 5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B978CD14-66F7-4869-A966-C2D36D661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87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2CF4D5E8-CBEE-43DD-9A68-1EEB5AC4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33. Valós Közgyűlés</a:t>
            </a:r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C841E2A-AC6A-46A0-BADC-59C41498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4504" y="6356350"/>
            <a:ext cx="659296" cy="365125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16/33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97F9E5F-E1DA-4E8C-A42F-F3BE3BC52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58" y="0"/>
            <a:ext cx="9671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13"/>
          <p:cNvSpPr txBox="1">
            <a:spLocks noChangeArrowheads="1"/>
          </p:cNvSpPr>
          <p:nvPr/>
        </p:nvSpPr>
        <p:spPr bwMode="auto">
          <a:xfrm>
            <a:off x="2100264" y="1557338"/>
            <a:ext cx="8099425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30000"/>
              </a:spcBef>
              <a:buFontTx/>
              <a:buNone/>
              <a:defRPr/>
            </a:pPr>
            <a:endParaRPr lang="hu-HU" altLang="hu-HU" sz="1600" b="1" dirty="0"/>
          </a:p>
          <a:p>
            <a:pPr algn="ctr" eaLnBrk="1" hangingPunct="1">
              <a:lnSpc>
                <a:spcPct val="95000"/>
              </a:lnSpc>
              <a:spcBef>
                <a:spcPct val="30000"/>
              </a:spcBef>
              <a:buFontTx/>
              <a:buNone/>
              <a:defRPr/>
            </a:pPr>
            <a:endParaRPr lang="hu-HU" altLang="hu-HU" sz="36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30000"/>
              </a:spcBef>
              <a:buFontTx/>
              <a:buNone/>
              <a:defRPr/>
            </a:pPr>
            <a:r>
              <a:rPr lang="hu-HU" altLang="hu-HU" b="1" dirty="0">
                <a:solidFill>
                  <a:srgbClr val="0000FF"/>
                </a:solidFill>
                <a:cs typeface="Arial" panose="020B0604020202020204" pitchFamily="34" charset="0"/>
              </a:rPr>
              <a:t>3. FELÜGYELŐ BIZOTTSÁGI JELENTÉS AZ ISO 9000 FÓRUM  EGYESÜLET</a:t>
            </a:r>
          </a:p>
          <a:p>
            <a:pPr algn="ctr" eaLnBrk="1" hangingPunct="1">
              <a:lnSpc>
                <a:spcPct val="95000"/>
              </a:lnSpc>
              <a:spcBef>
                <a:spcPct val="30000"/>
              </a:spcBef>
              <a:buFontTx/>
              <a:buNone/>
              <a:defRPr/>
            </a:pPr>
            <a:r>
              <a:rPr lang="hu-HU" altLang="hu-HU" b="1" dirty="0">
                <a:solidFill>
                  <a:srgbClr val="0000FF"/>
                </a:solidFill>
                <a:cs typeface="Arial" panose="020B0604020202020204" pitchFamily="34" charset="0"/>
              </a:rPr>
              <a:t>2021. ÉVI TEVÉKENYSÉGÉRŐL</a:t>
            </a:r>
          </a:p>
        </p:txBody>
      </p:sp>
      <p:pic>
        <p:nvPicPr>
          <p:cNvPr id="8" name="Kép 7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090462E2-2810-475B-9D2A-770630F1C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11" name="Dia számának helye 3">
            <a:extLst>
              <a:ext uri="{FF2B5EF4-FFF2-40B4-BE49-F238E27FC236}">
                <a16:creationId xmlns:a16="http://schemas.microsoft.com/office/drawing/2014/main" id="{679B8B7A-EFFB-4336-8582-099EC605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304" y="6356350"/>
            <a:ext cx="92049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C775A-916C-49D8-B020-83ABEEBAE70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r>
              <a:rPr lang="hu-HU" altLang="hu-HU" sz="1400" dirty="0"/>
              <a:t>/33</a:t>
            </a:r>
          </a:p>
        </p:txBody>
      </p:sp>
      <p:sp>
        <p:nvSpPr>
          <p:cNvPr id="7" name="Élőláb helye 2">
            <a:extLst>
              <a:ext uri="{FF2B5EF4-FFF2-40B4-BE49-F238E27FC236}">
                <a16:creationId xmlns:a16="http://schemas.microsoft.com/office/drawing/2014/main" id="{B889C993-8CCB-40E3-B609-ED8016BC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55" y="6438507"/>
            <a:ext cx="2337667" cy="29239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3260132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0962" y="1237247"/>
            <a:ext cx="10755982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spcBef>
                <a:spcPts val="600"/>
              </a:spcBef>
              <a:spcAft>
                <a:spcPts val="600"/>
              </a:spcAft>
            </a:pPr>
            <a:r>
              <a:rPr lang="hu-H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</a:t>
            </a:r>
            <a:r>
              <a:rPr lang="hu-H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március</a:t>
            </a: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r>
              <a:rPr lang="hu-H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Budapest</a:t>
            </a:r>
            <a:endParaRPr lang="hu-H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600"/>
              </a:spcBef>
              <a:spcAft>
                <a:spcPts val="600"/>
              </a:spcAft>
            </a:pPr>
            <a:r>
              <a:rPr lang="hu-HU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 ISO 9000 FÓRUM Egyesület 2020. éves tevékenységének értékelése, valamint a 2021. évi programjának és költségvetés tervezetének áttekintése, az FB saját munkatervének összeállítása.</a:t>
            </a:r>
            <a:endParaRPr lang="hu-H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600"/>
              </a:spcBef>
              <a:spcAft>
                <a:spcPts val="600"/>
              </a:spcAft>
            </a:pPr>
            <a:r>
              <a:rPr lang="hu-H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</a:t>
            </a:r>
            <a:r>
              <a:rPr lang="hu-H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szeptember</a:t>
            </a: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r>
              <a:rPr lang="hu-H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GB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Tapolca</a:t>
            </a:r>
            <a:endParaRPr lang="hu-H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600"/>
              </a:spcBef>
              <a:spcAft>
                <a:spcPts val="600"/>
              </a:spcAft>
            </a:pP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XXV</a:t>
            </a:r>
            <a:r>
              <a:rPr lang="hu-HU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Nemzeti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Minőségügyi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Konferencia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(NMK)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lebonyolításának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vizsgálata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konferencia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várható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pénzügyi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eredményének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megtárgyalása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elnökséggel</a:t>
            </a:r>
            <a:r>
              <a:rPr lang="hu-HU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hu-H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600"/>
              </a:spcBef>
              <a:spcAft>
                <a:spcPts val="600"/>
              </a:spcAft>
            </a:pPr>
            <a:r>
              <a:rPr lang="hu-H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2021. november 11.  Online Elnökségi és FB ülés  Budapest</a:t>
            </a:r>
          </a:p>
          <a:p>
            <a:pPr algn="just" hangingPunct="0">
              <a:spcBef>
                <a:spcPts val="600"/>
              </a:spcBef>
              <a:spcAft>
                <a:spcPts val="600"/>
              </a:spcAft>
            </a:pP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 Egyesület 202</a:t>
            </a:r>
            <a:r>
              <a:rPr lang="hu-HU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évi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tevékenységeinek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valamint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202</a:t>
            </a:r>
            <a:r>
              <a:rPr lang="hu-HU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évi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előzetes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tervek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b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áttekintése</a:t>
            </a:r>
            <a:r>
              <a:rPr lang="en-GB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hu-H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hangingPunct="0">
              <a:spcBef>
                <a:spcPts val="600"/>
              </a:spcBef>
              <a:spcAft>
                <a:spcPts val="600"/>
              </a:spcAft>
            </a:pPr>
            <a:r>
              <a:rPr lang="hu-H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2022. március 10. online FB ülés</a:t>
            </a:r>
          </a:p>
          <a:p>
            <a:pPr algn="just" hangingPunct="0">
              <a:spcBef>
                <a:spcPts val="600"/>
              </a:spcBef>
              <a:spcAft>
                <a:spcPts val="600"/>
              </a:spcAft>
            </a:pPr>
            <a:r>
              <a:rPr lang="hu-HU" sz="20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 ISO 9000 FÓRUM Egyesület 2021. évi tevékenységének és pénzügyi gazdálkodásának vizsgálata, a 2022. éves terv áttekintése, az FB beszámoló előkészítése.</a:t>
            </a:r>
            <a:endParaRPr lang="hu-H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188720" y="271432"/>
            <a:ext cx="10049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FELÜGYELŐ BIZOTTSÁGI JELENTÉS 2021. évről</a:t>
            </a:r>
          </a:p>
        </p:txBody>
      </p:sp>
      <p:pic>
        <p:nvPicPr>
          <p:cNvPr id="8" name="Kép 7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CB7AAA14-9B33-4E4B-9FEF-E727D0571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10" name="Dia számának helye 3">
            <a:extLst>
              <a:ext uri="{FF2B5EF4-FFF2-40B4-BE49-F238E27FC236}">
                <a16:creationId xmlns:a16="http://schemas.microsoft.com/office/drawing/2014/main" id="{1902FF35-8C27-43D8-9C43-EE468181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304" y="6356350"/>
            <a:ext cx="92049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C775A-916C-49D8-B020-83ABEEBAE70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hu-HU" altLang="hu-HU" sz="1400" dirty="0"/>
          </a:p>
        </p:txBody>
      </p:sp>
      <p:sp>
        <p:nvSpPr>
          <p:cNvPr id="9" name="Élőláb helye 2">
            <a:extLst>
              <a:ext uri="{FF2B5EF4-FFF2-40B4-BE49-F238E27FC236}">
                <a16:creationId xmlns:a16="http://schemas.microsoft.com/office/drawing/2014/main" id="{62D43E48-F7E0-4455-A54F-9B708D18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55" y="6438507"/>
            <a:ext cx="2337667" cy="29239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396402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41"/>
          <p:cNvSpPr txBox="1">
            <a:spLocks noChangeArrowheads="1"/>
          </p:cNvSpPr>
          <p:nvPr/>
        </p:nvSpPr>
        <p:spPr bwMode="auto">
          <a:xfrm>
            <a:off x="433633" y="956936"/>
            <a:ext cx="1153840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" indent="-3429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000" b="1" dirty="0">
                <a:solidFill>
                  <a:srgbClr val="0000CC"/>
                </a:solidFill>
                <a:cs typeface="Arial" panose="020B0604020202020204" pitchFamily="34" charset="0"/>
              </a:rPr>
              <a:t>„</a:t>
            </a:r>
            <a:r>
              <a:rPr lang="hu-HU" altLang="hu-HU" sz="2000" b="1" cap="all" dirty="0">
                <a:solidFill>
                  <a:srgbClr val="0000CC"/>
                </a:solidFill>
                <a:cs typeface="Arial" panose="020B0604020202020204" pitchFamily="34" charset="0"/>
              </a:rPr>
              <a:t>A Nemzeti Minőségügyi Konferencia Legjobb Férfi Előadója</a:t>
            </a:r>
            <a:r>
              <a:rPr lang="hu-HU" altLang="hu-HU" sz="2000" b="1" dirty="0">
                <a:solidFill>
                  <a:srgbClr val="0000CC"/>
                </a:solidFill>
                <a:cs typeface="Arial" panose="020B0604020202020204" pitchFamily="34" charset="0"/>
              </a:rPr>
              <a:t>” Oklevél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hu-HU" altLang="hu-HU" sz="2000" b="1" dirty="0">
                <a:solidFill>
                  <a:srgbClr val="000000"/>
                </a:solidFill>
                <a:cs typeface="Arial" panose="020B0604020202020204" pitchFamily="34" charset="0"/>
              </a:rPr>
              <a:t>	</a:t>
            </a:r>
            <a:r>
              <a:rPr lang="hu-HU" altLang="hu-HU" sz="2000" dirty="0">
                <a:solidFill>
                  <a:srgbClr val="000000"/>
                </a:solidFill>
                <a:cs typeface="Arial" panose="020B0604020202020204" pitchFamily="34" charset="0"/>
              </a:rPr>
              <a:t>XXVII. NMK: </a:t>
            </a:r>
            <a:r>
              <a:rPr lang="hu-HU" altLang="hu-HU" sz="2000" b="1" dirty="0">
                <a:solidFill>
                  <a:srgbClr val="000000"/>
                </a:solidFill>
                <a:cs typeface="Arial" panose="020B0604020202020204" pitchFamily="34" charset="0"/>
              </a:rPr>
              <a:t>Dr. Ködmön István -</a:t>
            </a:r>
            <a:r>
              <a:rPr lang="hu-HU" altLang="hu-HU" sz="2000" dirty="0">
                <a:solidFill>
                  <a:srgbClr val="000000"/>
                </a:solidFill>
                <a:cs typeface="Arial" panose="020B0604020202020204" pitchFamily="34" charset="0"/>
              </a:rPr>
              <a:t> Herendi Porcelánman. Zrt., termelési igazgató</a:t>
            </a:r>
            <a:r>
              <a:rPr lang="hu-HU" sz="2000" dirty="0">
                <a:solidFill>
                  <a:srgbClr val="000000"/>
                </a:solidFill>
                <a:cs typeface="Arial" panose="020B0604020202020204" pitchFamily="34" charset="0"/>
              </a:rPr>
              <a:t>;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hu-HU" sz="2000" dirty="0">
                <a:solidFill>
                  <a:srgbClr val="000000"/>
                </a:solidFill>
                <a:cs typeface="Arial" panose="020B0604020202020204" pitchFamily="34" charset="0"/>
              </a:rPr>
              <a:t>	XXVIII. NMK: </a:t>
            </a:r>
            <a:r>
              <a:rPr lang="hu-HU" sz="2000" b="1" dirty="0">
                <a:solidFill>
                  <a:srgbClr val="000000"/>
                </a:solidFill>
                <a:cs typeface="Arial" panose="020B0604020202020204" pitchFamily="34" charset="0"/>
              </a:rPr>
              <a:t>Krepler Benedek -</a:t>
            </a:r>
            <a:r>
              <a:rPr lang="hu-HU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rgbClr val="000000"/>
                </a:solidFill>
                <a:cs typeface="Arial" panose="020B0604020202020204" pitchFamily="34" charset="0"/>
              </a:rPr>
              <a:t>Délmagyaro</a:t>
            </a:r>
            <a:r>
              <a:rPr lang="hu-HU" sz="20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r>
              <a:rPr lang="hu-HU" sz="2000" dirty="0" err="1">
                <a:solidFill>
                  <a:srgbClr val="000000"/>
                </a:solidFill>
                <a:cs typeface="Arial" panose="020B0604020202020204" pitchFamily="34" charset="0"/>
              </a:rPr>
              <a:t>Vasbetonip</a:t>
            </a:r>
            <a:r>
              <a:rPr lang="hu-HU" sz="2000" dirty="0">
                <a:solidFill>
                  <a:srgbClr val="000000"/>
                </a:solidFill>
                <a:cs typeface="Arial" panose="020B0604020202020204" pitchFamily="34" charset="0"/>
              </a:rPr>
              <a:t>. Kft.,  vezető fejlesztőmérnök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b="1" dirty="0">
                <a:solidFill>
                  <a:srgbClr val="008000"/>
                </a:solidFill>
              </a:rPr>
              <a:t>	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000" b="1" dirty="0">
                <a:solidFill>
                  <a:srgbClr val="0000FF"/>
                </a:solidFill>
              </a:rPr>
              <a:t>„</a:t>
            </a:r>
            <a:r>
              <a:rPr lang="hu-HU" altLang="hu-HU" sz="2000" b="1" cap="all" dirty="0">
                <a:solidFill>
                  <a:srgbClr val="0000FF"/>
                </a:solidFill>
              </a:rPr>
              <a:t>Aki sokat tett a FÓRUM-ért</a:t>
            </a:r>
            <a:r>
              <a:rPr lang="hu-HU" altLang="hu-HU" sz="2000" b="1" dirty="0">
                <a:solidFill>
                  <a:srgbClr val="0000FF"/>
                </a:solidFill>
              </a:rPr>
              <a:t>” Oklevél</a:t>
            </a:r>
          </a:p>
          <a:p>
            <a:pPr lvl="1" indent="0">
              <a:spcBef>
                <a:spcPts val="0"/>
              </a:spcBef>
              <a:buNone/>
              <a:defRPr/>
            </a:pPr>
            <a:r>
              <a:rPr lang="hu-HU" altLang="hu-HU" sz="2000" b="1" dirty="0">
                <a:solidFill>
                  <a:srgbClr val="008000"/>
                </a:solidFill>
              </a:rPr>
              <a:t>	</a:t>
            </a:r>
            <a:r>
              <a:rPr lang="hu-HU" altLang="hu-HU" sz="2000" b="1" dirty="0"/>
              <a:t>Dér Tünde </a:t>
            </a:r>
            <a:r>
              <a:rPr lang="hu-HU" altLang="hu-HU" sz="2000" dirty="0"/>
              <a:t>egyéni vállalkozó</a:t>
            </a:r>
          </a:p>
          <a:p>
            <a:pPr>
              <a:spcBef>
                <a:spcPts val="0"/>
              </a:spcBef>
              <a:buNone/>
              <a:defRPr/>
            </a:pPr>
            <a:endParaRPr lang="hu-HU" altLang="hu-HU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000" b="1" dirty="0">
                <a:solidFill>
                  <a:srgbClr val="0000FF"/>
                </a:solidFill>
              </a:rPr>
              <a:t>„</a:t>
            </a:r>
            <a:r>
              <a:rPr lang="hu-HU" altLang="hu-HU" sz="2000" b="1" cap="all" dirty="0">
                <a:solidFill>
                  <a:srgbClr val="0000FF"/>
                </a:solidFill>
              </a:rPr>
              <a:t>Az ISOFÓRUM Kiváló Támogatója</a:t>
            </a:r>
            <a:r>
              <a:rPr lang="hu-HU" altLang="hu-HU" sz="2000" b="1" dirty="0">
                <a:solidFill>
                  <a:srgbClr val="0000FF"/>
                </a:solidFill>
              </a:rPr>
              <a:t>” Oklevél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b="1" dirty="0">
                <a:solidFill>
                  <a:srgbClr val="008000"/>
                </a:solidFill>
              </a:rPr>
              <a:t>	</a:t>
            </a:r>
            <a:r>
              <a:rPr lang="hu-HU" altLang="hu-HU" sz="2000" b="1" dirty="0"/>
              <a:t>KAIZEN Institute Hungary Kft.</a:t>
            </a:r>
            <a:r>
              <a:rPr lang="hu-HU" altLang="hu-HU" sz="2000" dirty="0"/>
              <a:t>: átveszi Bessenyey Balázs, ügyvezető igazgató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000" b="1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hu-HU" altLang="hu-HU" sz="2000" b="1" dirty="0">
                <a:solidFill>
                  <a:srgbClr val="0000FF"/>
                </a:solidFill>
                <a:cs typeface="Arial" panose="020B0604020202020204" pitchFamily="34" charset="0"/>
              </a:rPr>
              <a:t>„A MINŐSÉGÉRT” Egyéni díj</a:t>
            </a:r>
          </a:p>
          <a:p>
            <a:pPr lvl="1" indent="0">
              <a:spcBef>
                <a:spcPts val="0"/>
              </a:spcBef>
              <a:buNone/>
              <a:defRPr/>
            </a:pPr>
            <a:r>
              <a:rPr lang="hu-HU" altLang="hu-HU" sz="2000" b="1" dirty="0">
                <a:solidFill>
                  <a:srgbClr val="FF0000"/>
                </a:solidFill>
              </a:rPr>
              <a:t>	</a:t>
            </a:r>
            <a:r>
              <a:rPr lang="hu-HU" altLang="hu-HU" sz="2000" b="1" dirty="0"/>
              <a:t>Dr. Háry András - </a:t>
            </a:r>
            <a:r>
              <a:rPr lang="hu-HU" altLang="hu-HU" sz="2000" dirty="0"/>
              <a:t>APNB Kft. Ügyvezető, Zala </a:t>
            </a:r>
            <a:r>
              <a:rPr lang="hu-HU" altLang="hu-HU" sz="2000" dirty="0" err="1"/>
              <a:t>Zone</a:t>
            </a:r>
            <a:r>
              <a:rPr lang="hu-HU" altLang="hu-HU" sz="2000" dirty="0"/>
              <a:t> Járműipari Tesztpálya Kft., </a:t>
            </a:r>
            <a:r>
              <a:rPr lang="hu-HU" altLang="hu-HU" sz="2000" dirty="0" err="1"/>
              <a:t>ügyvez</a:t>
            </a:r>
            <a:r>
              <a:rPr lang="hu-HU" altLang="hu-HU" sz="2000" dirty="0"/>
              <a:t>. ig.</a:t>
            </a:r>
          </a:p>
          <a:p>
            <a:pPr lvl="1" indent="0">
              <a:spcBef>
                <a:spcPts val="0"/>
              </a:spcBef>
              <a:buNone/>
              <a:defRPr/>
            </a:pPr>
            <a:r>
              <a:rPr lang="hu-HU" altLang="hu-HU" sz="2000" dirty="0"/>
              <a:t>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u-HU" altLang="hu-HU" sz="2000" b="1" dirty="0">
                <a:solidFill>
                  <a:srgbClr val="0000CC"/>
                </a:solidFill>
                <a:cs typeface="Arial" panose="020B0604020202020204" pitchFamily="34" charset="0"/>
              </a:rPr>
              <a:t>Az „ISOFÓRUM Örökös Tagja”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000" b="1" dirty="0">
                <a:solidFill>
                  <a:srgbClr val="000000"/>
                </a:solidFill>
                <a:cs typeface="Arial" panose="020B0604020202020204" pitchFamily="34" charset="0"/>
              </a:rPr>
              <a:t>	Tóthné Dr. Veinperl Ilona </a:t>
            </a:r>
            <a:r>
              <a:rPr lang="hu-HU" altLang="hu-HU" sz="2000" dirty="0">
                <a:solidFill>
                  <a:srgbClr val="000000"/>
                </a:solidFill>
                <a:cs typeface="Arial" panose="020B0604020202020204" pitchFamily="34" charset="0"/>
              </a:rPr>
              <a:t>(nyugdíjas MÁV Szolgáltató Zrt, volt FB tag)</a:t>
            </a:r>
          </a:p>
          <a:p>
            <a:pPr lvl="1" indent="0">
              <a:spcBef>
                <a:spcPts val="0"/>
              </a:spcBef>
              <a:buNone/>
              <a:defRPr/>
            </a:pPr>
            <a:endParaRPr lang="hu-HU" altLang="hu-HU" sz="2000" dirty="0"/>
          </a:p>
        </p:txBody>
      </p:sp>
      <p:sp>
        <p:nvSpPr>
          <p:cNvPr id="7172" name="Élőláb helye 2"/>
          <p:cNvSpPr>
            <a:spLocks noGrp="1"/>
          </p:cNvSpPr>
          <p:nvPr>
            <p:ph type="ftr" sz="quarter" idx="11"/>
          </p:nvPr>
        </p:nvSpPr>
        <p:spPr>
          <a:xfrm>
            <a:off x="2075688" y="141542"/>
            <a:ext cx="8247888" cy="684212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008000"/>
                </a:solidFill>
              </a:rPr>
              <a:t>ELISMERÉSEK 2020-2021. ÉVRE </a:t>
            </a:r>
            <a:endParaRPr lang="hu-HU" altLang="hu-HU" dirty="0"/>
          </a:p>
        </p:txBody>
      </p:sp>
      <p:sp>
        <p:nvSpPr>
          <p:cNvPr id="6" name="Dia számának helye 3">
            <a:extLst>
              <a:ext uri="{FF2B5EF4-FFF2-40B4-BE49-F238E27FC236}">
                <a16:creationId xmlns:a16="http://schemas.microsoft.com/office/drawing/2014/main" id="{C358A5AA-98B6-40C9-AD53-1D2C6D27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304" y="6356350"/>
            <a:ext cx="92049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C775A-916C-49D8-B020-83ABEEBAE70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hu-HU" altLang="hu-HU" sz="1400" dirty="0"/>
          </a:p>
        </p:txBody>
      </p:sp>
      <p:pic>
        <p:nvPicPr>
          <p:cNvPr id="7" name="Kép 6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70C494AD-0EEF-4D63-8273-D77B86528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9" name="Élőláb helye 2">
            <a:extLst>
              <a:ext uri="{FF2B5EF4-FFF2-40B4-BE49-F238E27FC236}">
                <a16:creationId xmlns:a16="http://schemas.microsoft.com/office/drawing/2014/main" id="{1C740286-FDC0-432F-9708-C1007EE7E3C1}"/>
              </a:ext>
            </a:extLst>
          </p:cNvPr>
          <p:cNvSpPr txBox="1">
            <a:spLocks/>
          </p:cNvSpPr>
          <p:nvPr/>
        </p:nvSpPr>
        <p:spPr>
          <a:xfrm>
            <a:off x="4176073" y="6485641"/>
            <a:ext cx="2365949" cy="2452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/>
              <a:t>35. Közgyűlés-2022.03.31.</a:t>
            </a:r>
            <a:endParaRPr lang="hu-HU" altLang="hu-HU" sz="1200" dirty="0"/>
          </a:p>
        </p:txBody>
      </p:sp>
    </p:spTree>
    <p:extLst>
      <p:ext uri="{BB962C8B-B14F-4D97-AF65-F5344CB8AC3E}">
        <p14:creationId xmlns:p14="http://schemas.microsoft.com/office/powerpoint/2010/main" val="3633067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433304" y="6356350"/>
            <a:ext cx="92049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C775A-916C-49D8-B020-83ABEEBAE70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r>
              <a:rPr lang="hu-HU" altLang="hu-HU" sz="1400" dirty="0"/>
              <a:t>/33</a:t>
            </a:r>
          </a:p>
        </p:txBody>
      </p:sp>
      <p:graphicFrame>
        <p:nvGraphicFramePr>
          <p:cNvPr id="25813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430438"/>
              </p:ext>
            </p:extLst>
          </p:nvPr>
        </p:nvGraphicFramePr>
        <p:xfrm>
          <a:off x="1074659" y="816143"/>
          <a:ext cx="9653049" cy="2979444"/>
        </p:xfrm>
        <a:graphic>
          <a:graphicData uri="http://schemas.openxmlformats.org/drawingml/2006/table">
            <a:tbl>
              <a:tblPr/>
              <a:tblGrid>
                <a:gridCol w="482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3304">
                  <a:extLst>
                    <a:ext uri="{9D8B030D-6E8A-4147-A177-3AD203B41FA5}">
                      <a16:colId xmlns:a16="http://schemas.microsoft.com/office/drawing/2014/main" val="2949428851"/>
                    </a:ext>
                  </a:extLst>
                </a:gridCol>
              </a:tblGrid>
              <a:tr h="476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Tételek/Évek</a:t>
                      </a:r>
                      <a:endParaRPr kumimoji="0" lang="hu-HU" altLang="hu-H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hu-HU" altLang="hu-H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Összes bevétel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34711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33965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18640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26502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7477316"/>
                  </a:ext>
                </a:extLst>
              </a:tr>
              <a:tr h="410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Összes ráfordítás</a:t>
                      </a:r>
                      <a:endParaRPr kumimoji="0" lang="hu-HU" alt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1" marR="91441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34366</a:t>
                      </a:r>
                    </a:p>
                  </a:txBody>
                  <a:tcPr marL="91441" marR="91441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33333</a:t>
                      </a:r>
                    </a:p>
                  </a:txBody>
                  <a:tcPr marL="91441" marR="91441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24495</a:t>
                      </a:r>
                    </a:p>
                  </a:txBody>
                  <a:tcPr marL="91441" marR="91441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26432</a:t>
                      </a:r>
                    </a:p>
                  </a:txBody>
                  <a:tcPr marL="91441" marR="91441" marT="45691" marB="456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147323"/>
                  </a:ext>
                </a:extLst>
              </a:tr>
              <a:tr h="4147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Eszközök összesen (eFt)</a:t>
                      </a:r>
                      <a:endParaRPr kumimoji="0" lang="hu-HU" alt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32389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30502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24647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24695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Saját tőke (eFt)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29845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30477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24622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24692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3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Eredmény (eFt)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-5855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Költségvetési támogatás (eFt)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348033" y="223520"/>
            <a:ext cx="10303497" cy="49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u-HU" altLang="hu-HU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PÉNZÜGYI TEVÉKENYSÉG (</a:t>
            </a:r>
            <a:r>
              <a:rPr lang="hu-HU" altLang="hu-HU" sz="32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</a:t>
            </a:r>
            <a:r>
              <a:rPr lang="hu-HU" altLang="hu-HU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2018-2021. évben</a:t>
            </a:r>
            <a:r>
              <a:rPr lang="hu-HU" altLang="hu-HU" sz="32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8C14CB0-99BB-4661-A74D-8840328E3B95}"/>
              </a:ext>
            </a:extLst>
          </p:cNvPr>
          <p:cNvSpPr txBox="1"/>
          <p:nvPr/>
        </p:nvSpPr>
        <p:spPr>
          <a:xfrm>
            <a:off x="339366" y="3852911"/>
            <a:ext cx="114441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endParaRPr lang="hu-HU" altLang="hu-HU" sz="2000" b="1" cap="all" dirty="0"/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 Egyesület 2021. évi pénzügyi eredménye pozitív, a mérleg szerinti eredmény 70 </a:t>
            </a:r>
            <a:r>
              <a:rPr lang="hu-HU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eFt</a:t>
            </a:r>
            <a:r>
              <a:rPr lang="hu-H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bevétel (26 502 </a:t>
            </a:r>
            <a:r>
              <a:rPr lang="hu-HU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eFt</a:t>
            </a:r>
            <a:r>
              <a:rPr lang="hu-H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30 %-</a:t>
            </a:r>
            <a:r>
              <a:rPr lang="hu-HU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</a:t>
            </a:r>
            <a:r>
              <a:rPr lang="hu-H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haladta meg a tervezetet.</a:t>
            </a:r>
            <a:r>
              <a:rPr lang="hu-H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ráfordítások (26 432 </a:t>
            </a:r>
            <a:r>
              <a:rPr lang="hu-HU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eFt</a:t>
            </a:r>
            <a:r>
              <a:rPr lang="hu-H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29,5%-</a:t>
            </a:r>
            <a:r>
              <a:rPr lang="hu-HU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</a:t>
            </a:r>
            <a:r>
              <a:rPr lang="hu-H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haladták meg a tervezetet, amely összhangban van a bevételek hasonló szintű növekedésével.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mérleg szerinti eredmény 70 </a:t>
            </a:r>
            <a:r>
              <a:rPr lang="hu-HU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eFt</a:t>
            </a:r>
            <a:r>
              <a:rPr lang="hu-H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mely alapján az Egyesület saját tőkéje így 24.692 </a:t>
            </a:r>
            <a:r>
              <a:rPr lang="hu-HU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eFt-ra</a:t>
            </a:r>
            <a:r>
              <a:rPr lang="hu-H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emelkedett.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hu-H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résztvevők átlagos elégedettsége továbbra is megfelelt az elmúlt évek szintén magas szintű eredményének.</a:t>
            </a:r>
          </a:p>
        </p:txBody>
      </p:sp>
      <p:pic>
        <p:nvPicPr>
          <p:cNvPr id="10" name="Kép 9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C197ED99-6C44-4EE0-A4FE-2419DF896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11" name="Élőláb helye 2">
            <a:extLst>
              <a:ext uri="{FF2B5EF4-FFF2-40B4-BE49-F238E27FC236}">
                <a16:creationId xmlns:a16="http://schemas.microsoft.com/office/drawing/2014/main" id="{06CDB316-3937-45D3-B84A-3AB0E592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073" y="6485641"/>
            <a:ext cx="2365949" cy="24526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428317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0962" y="916733"/>
            <a:ext cx="105863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Az FB megítélése szerint az Egyesület tevékenységét 2021. évben a pandémia miatti veszélyhelyzet továbbra is jelentősen befolyásolta.</a:t>
            </a:r>
          </a:p>
          <a:p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FB megállapítja, hogy a rendelkezésére álló információk alapján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az ISO 9000 FÓRUM Egyesület 2021. évi működése szakmailag és  a jogszabályoknak megfelelő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pénzügyileg pedig sikerült a kiadásokat a bevételekkel összhangban tartani és egy minimális eredményt realizálni.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Az elnökségi beszámolóval a Felügyelő Bizottság tagjai egyhangúan egyetértettek és javasolják elfogadásra.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188720" y="271432"/>
            <a:ext cx="10049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FELÜGYELŐ BIZOTTSÁGI JELENTÉS 2021. évről</a:t>
            </a:r>
          </a:p>
        </p:txBody>
      </p:sp>
      <p:pic>
        <p:nvPicPr>
          <p:cNvPr id="8" name="Kép 7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CB7AAA14-9B33-4E4B-9FEF-E727D0571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10" name="Dia számának helye 3">
            <a:extLst>
              <a:ext uri="{FF2B5EF4-FFF2-40B4-BE49-F238E27FC236}">
                <a16:creationId xmlns:a16="http://schemas.microsoft.com/office/drawing/2014/main" id="{1902FF35-8C27-43D8-9C43-EE468181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304" y="6356350"/>
            <a:ext cx="92049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C775A-916C-49D8-B020-83ABEEBAE70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r>
              <a:rPr lang="hu-HU" altLang="hu-HU" sz="1400" dirty="0"/>
              <a:t>/33</a:t>
            </a:r>
          </a:p>
        </p:txBody>
      </p:sp>
      <p:sp>
        <p:nvSpPr>
          <p:cNvPr id="9" name="Élőláb helye 2">
            <a:extLst>
              <a:ext uri="{FF2B5EF4-FFF2-40B4-BE49-F238E27FC236}">
                <a16:creationId xmlns:a16="http://schemas.microsoft.com/office/drawing/2014/main" id="{059E3F9E-BFDD-4703-B9AD-A3509F8B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55" y="6438507"/>
            <a:ext cx="2337667" cy="29239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858349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07010" y="1256105"/>
            <a:ext cx="1095394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endParaRPr lang="hu-HU" altLang="hu-HU" sz="400" b="1" dirty="0">
              <a:solidFill>
                <a:srgbClr val="0000FF"/>
              </a:solidFill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Tekintettel a koronavírus miatti pandémiás helyzetre, </a:t>
            </a:r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elnökség úgy határozza meg a szervezet 2022. évi működési feltételeit, hogy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kiadások összhangban legyenek a várható bevételekkel,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ami biztosítja, hogy a saját tőke tovább ne csökkenjen.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2022. szeptemberi XXIX. Nemzeti Minőségügyi Konferencia előkészítése során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az elnökség vegye figyelembe az előző években végzett tematika felméréseket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valamint az előző konferenciák során szerzett tapasztalatokat és visszajelzéseket.</a:t>
            </a:r>
            <a:endParaRPr lang="hu-H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188720" y="271432"/>
            <a:ext cx="10049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FELÜGYELŐ BIZOTTSÁG AJÁNLÁSAI 2022. évre</a:t>
            </a:r>
          </a:p>
        </p:txBody>
      </p:sp>
      <p:pic>
        <p:nvPicPr>
          <p:cNvPr id="8" name="Kép 7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C9690BB5-B446-4754-A3BF-5CD486493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10" name="Dia számának helye 3">
            <a:extLst>
              <a:ext uri="{FF2B5EF4-FFF2-40B4-BE49-F238E27FC236}">
                <a16:creationId xmlns:a16="http://schemas.microsoft.com/office/drawing/2014/main" id="{D67C1CB8-E757-47BC-BF52-B7CCC0CD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304" y="6356350"/>
            <a:ext cx="92049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C775A-916C-49D8-B020-83ABEEBAE70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hu-HU" altLang="hu-HU" sz="1400" dirty="0"/>
          </a:p>
        </p:txBody>
      </p:sp>
      <p:sp>
        <p:nvSpPr>
          <p:cNvPr id="9" name="Élőláb helye 2">
            <a:extLst>
              <a:ext uri="{FF2B5EF4-FFF2-40B4-BE49-F238E27FC236}">
                <a16:creationId xmlns:a16="http://schemas.microsoft.com/office/drawing/2014/main" id="{DD225085-BFC4-4B66-810D-3F5208AA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55" y="6438507"/>
            <a:ext cx="2337667" cy="29239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362011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17CCCE-A7BE-46CB-B672-A2D985A703AE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hu-HU" altLang="hu-HU" sz="1400"/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519173" y="2525177"/>
            <a:ext cx="7115946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3600" b="1" dirty="0">
                <a:solidFill>
                  <a:srgbClr val="008000"/>
                </a:solidFill>
                <a:latin typeface="Arial Black" panose="020B0A04020102020204" pitchFamily="34" charset="0"/>
              </a:rPr>
              <a:t>KÉRDÉSEK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 sz="3600" b="1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 sz="3600" b="1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 sz="2000" b="1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3600" b="1" dirty="0">
                <a:solidFill>
                  <a:srgbClr val="008000"/>
                </a:solidFill>
                <a:latin typeface="Arial Black" panose="020B0A04020102020204" pitchFamily="34" charset="0"/>
              </a:rPr>
              <a:t>HOZZÁSZÓLÁSOK</a:t>
            </a:r>
          </a:p>
        </p:txBody>
      </p:sp>
      <p:sp>
        <p:nvSpPr>
          <p:cNvPr id="34821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8348" y="3722021"/>
            <a:ext cx="1981200" cy="1371600"/>
          </a:xfrm>
          <a:prstGeom prst="actionButtonHelp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34822" name="Rectangle 15"/>
          <p:cNvSpPr>
            <a:spLocks noChangeArrowheads="1"/>
          </p:cNvSpPr>
          <p:nvPr/>
        </p:nvSpPr>
        <p:spPr bwMode="auto">
          <a:xfrm>
            <a:off x="4043364" y="5927726"/>
            <a:ext cx="4040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000" b="1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B5E181AB-7AD4-4078-BEF9-4FF781FA3724}"/>
              </a:ext>
            </a:extLst>
          </p:cNvPr>
          <p:cNvSpPr txBox="1"/>
          <p:nvPr/>
        </p:nvSpPr>
        <p:spPr>
          <a:xfrm>
            <a:off x="942680" y="438304"/>
            <a:ext cx="10963374" cy="102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hu-HU" altLang="hu-HU" sz="3200" b="1" cap="all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2021. évi Beszámoló és </a:t>
            </a:r>
            <a:r>
              <a:rPr lang="hu-HU" altLang="hu-HU" sz="3200" b="1" cap="all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Közh</a:t>
            </a:r>
            <a:r>
              <a:rPr lang="hu-HU" altLang="hu-HU" sz="3200" b="1" cap="all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melléklet,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3200" b="1" cap="all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Felügyelő Bizottsági Jelentés </a:t>
            </a:r>
            <a:endParaRPr lang="hu-HU" altLang="hu-HU" sz="3200" cap="all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6DE6A8BB-5E7D-43FB-9B05-CE6283A81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10" name="Élőláb helye 2">
            <a:extLst>
              <a:ext uri="{FF2B5EF4-FFF2-40B4-BE49-F238E27FC236}">
                <a16:creationId xmlns:a16="http://schemas.microsoft.com/office/drawing/2014/main" id="{1C1765D8-1196-4074-9F52-4DED63AC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55" y="6438507"/>
            <a:ext cx="2337667" cy="29239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E7F8BE-4BB9-4CB1-85EC-58CD6F65DFCE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hu-HU" altLang="hu-HU" sz="1400"/>
          </a:p>
        </p:txBody>
      </p:sp>
      <p:sp>
        <p:nvSpPr>
          <p:cNvPr id="31751" name="Rectangle 15"/>
          <p:cNvSpPr>
            <a:spLocks noChangeArrowheads="1"/>
          </p:cNvSpPr>
          <p:nvPr/>
        </p:nvSpPr>
        <p:spPr bwMode="auto">
          <a:xfrm>
            <a:off x="2969443" y="405353"/>
            <a:ext cx="625869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5000"/>
              </a:spcBef>
              <a:buFontTx/>
              <a:buNone/>
              <a:defRPr/>
            </a:pPr>
            <a:r>
              <a:rPr lang="hu-HU" altLang="hu-HU" b="1" dirty="0">
                <a:solidFill>
                  <a:srgbClr val="008000"/>
                </a:solidFill>
                <a:cs typeface="Arial" panose="020B0604020202020204" pitchFamily="34" charset="0"/>
              </a:rPr>
              <a:t>ISO 9000 FÓRUM EGYESÜLET</a:t>
            </a:r>
          </a:p>
        </p:txBody>
      </p:sp>
      <p:sp>
        <p:nvSpPr>
          <p:cNvPr id="36872" name="Téglalap 1"/>
          <p:cNvSpPr>
            <a:spLocks noChangeArrowheads="1"/>
          </p:cNvSpPr>
          <p:nvPr/>
        </p:nvSpPr>
        <p:spPr bwMode="auto">
          <a:xfrm>
            <a:off x="980388" y="1700214"/>
            <a:ext cx="10746556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hu-HU" altLang="hu-HU" b="1" dirty="0">
                <a:solidFill>
                  <a:srgbClr val="0000FF"/>
                </a:solidFill>
                <a:cs typeface="Arial" panose="020B0604020202020204" pitchFamily="34" charset="0"/>
              </a:rPr>
              <a:t>4. </a:t>
            </a:r>
            <a:r>
              <a:rPr lang="hu-HU" altLang="hu-HU" b="1" cap="all" dirty="0">
                <a:solidFill>
                  <a:srgbClr val="0000FF"/>
                </a:solidFill>
                <a:cs typeface="Arial" panose="020B0604020202020204" pitchFamily="34" charset="0"/>
              </a:rPr>
              <a:t>A 2021. évi Beszámoló és </a:t>
            </a:r>
            <a:r>
              <a:rPr lang="hu-HU" altLang="hu-HU" b="1" cap="all" dirty="0" err="1">
                <a:solidFill>
                  <a:srgbClr val="0000FF"/>
                </a:solidFill>
                <a:cs typeface="Arial" panose="020B0604020202020204" pitchFamily="34" charset="0"/>
              </a:rPr>
              <a:t>Közh</a:t>
            </a:r>
            <a:r>
              <a:rPr lang="hu-HU" altLang="hu-HU" b="1" cap="all" dirty="0">
                <a:solidFill>
                  <a:srgbClr val="0000FF"/>
                </a:solidFill>
                <a:cs typeface="Arial" panose="020B0604020202020204" pitchFamily="34" charset="0"/>
              </a:rPr>
              <a:t>. Mellékletek,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b="1" cap="all" dirty="0">
                <a:solidFill>
                  <a:srgbClr val="0000FF"/>
                </a:solidFill>
              </a:rPr>
              <a:t> Felügyelő Bizottsági Jelentés </a:t>
            </a:r>
            <a:endParaRPr lang="hu-HU" altLang="hu-HU" cap="all" dirty="0"/>
          </a:p>
        </p:txBody>
      </p:sp>
      <p:sp>
        <p:nvSpPr>
          <p:cNvPr id="3" name="Téglalap 2"/>
          <p:cNvSpPr/>
          <p:nvPr/>
        </p:nvSpPr>
        <p:spPr>
          <a:xfrm>
            <a:off x="2782888" y="4349751"/>
            <a:ext cx="6665912" cy="735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ct val="30000"/>
              </a:spcBef>
              <a:defRPr/>
            </a:pPr>
            <a:r>
              <a:rPr lang="hu-HU" altLang="hu-HU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ELFOGADÁSA</a:t>
            </a:r>
          </a:p>
        </p:txBody>
      </p:sp>
      <p:pic>
        <p:nvPicPr>
          <p:cNvPr id="10" name="Kép 9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031194D2-8A76-4A4B-8673-54F1845B2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9" name="Élőláb helye 2">
            <a:extLst>
              <a:ext uri="{FF2B5EF4-FFF2-40B4-BE49-F238E27FC236}">
                <a16:creationId xmlns:a16="http://schemas.microsoft.com/office/drawing/2014/main" id="{DDF61CCE-3DC3-497B-9079-A9EDE5F7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55" y="6438507"/>
            <a:ext cx="2337667" cy="29239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1666876" y="1341438"/>
            <a:ext cx="8812148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30000"/>
              </a:spcBef>
              <a:buFontTx/>
              <a:buNone/>
              <a:defRPr/>
            </a:pPr>
            <a:endParaRPr lang="hu-HU" altLang="hu-HU" sz="1600" b="1" dirty="0"/>
          </a:p>
          <a:p>
            <a:pPr algn="ctr" eaLnBrk="1" hangingPunct="1">
              <a:lnSpc>
                <a:spcPct val="95000"/>
              </a:lnSpc>
              <a:spcBef>
                <a:spcPct val="30000"/>
              </a:spcBef>
              <a:buFontTx/>
              <a:buNone/>
              <a:defRPr/>
            </a:pPr>
            <a:endParaRPr lang="hu-HU" altLang="hu-HU" sz="1600" b="1" dirty="0"/>
          </a:p>
          <a:p>
            <a:pPr algn="ctr" eaLnBrk="1" hangingPunct="1">
              <a:lnSpc>
                <a:spcPct val="95000"/>
              </a:lnSpc>
              <a:spcBef>
                <a:spcPct val="30000"/>
              </a:spcBef>
              <a:buFontTx/>
              <a:buNone/>
              <a:defRPr/>
            </a:pPr>
            <a:endParaRPr lang="hu-HU" altLang="hu-HU" sz="1600" b="1" dirty="0"/>
          </a:p>
          <a:p>
            <a:pPr algn="ctr">
              <a:spcBef>
                <a:spcPts val="0"/>
              </a:spcBef>
              <a:buNone/>
              <a:defRPr/>
            </a:pPr>
            <a:r>
              <a:rPr lang="hu-HU" altLang="hu-HU" b="1" cap="all" dirty="0">
                <a:solidFill>
                  <a:srgbClr val="0000FF"/>
                </a:solidFill>
                <a:cs typeface="Arial" panose="020B0604020202020204" pitchFamily="34" charset="0"/>
              </a:rPr>
              <a:t>5. 2022. ÉVI  RENDEZVÉNYNAPTÁR, 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hu-HU" altLang="hu-HU" b="1" cap="all" dirty="0">
                <a:solidFill>
                  <a:srgbClr val="0000FF"/>
                </a:solidFill>
                <a:cs typeface="Arial" panose="020B0604020202020204" pitchFamily="34" charset="0"/>
              </a:rPr>
              <a:t>2022. ÉVI KÖLTSÉGVETÉS ismertetése, </a:t>
            </a:r>
          </a:p>
          <a:p>
            <a:pPr algn="ctr">
              <a:spcBef>
                <a:spcPts val="0"/>
              </a:spcBef>
              <a:buNone/>
              <a:defRPr/>
            </a:pPr>
            <a:endParaRPr lang="hu-HU" altLang="hu-HU" b="1" cap="all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hu-HU" altLang="hu-HU" b="1" cap="all" dirty="0">
                <a:solidFill>
                  <a:srgbClr val="0000FF"/>
                </a:solidFill>
                <a:cs typeface="Arial" panose="020B0604020202020204" pitchFamily="34" charset="0"/>
              </a:rPr>
              <a:t>2023. évi tagdíjemelés mértékének javaslata</a:t>
            </a:r>
          </a:p>
          <a:p>
            <a:pPr algn="ctr">
              <a:spcBef>
                <a:spcPts val="0"/>
              </a:spcBef>
              <a:buNone/>
              <a:defRPr/>
            </a:pPr>
            <a:endParaRPr lang="hu-HU" altLang="hu-HU" sz="2000" b="1" dirty="0">
              <a:solidFill>
                <a:srgbClr val="0000FF"/>
              </a:solidFill>
              <a:latin typeface="+mn-lt"/>
            </a:endParaRPr>
          </a:p>
          <a:p>
            <a:pPr lvl="1" algn="just">
              <a:spcBef>
                <a:spcPts val="0"/>
              </a:spcBef>
              <a:defRPr/>
            </a:pPr>
            <a:endParaRPr lang="hu-HU" altLang="hu-HU" sz="2400" b="1" dirty="0">
              <a:solidFill>
                <a:srgbClr val="006600"/>
              </a:solidFill>
            </a:endParaRP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2DEF58AC-6987-44AA-8191-9FE3E38455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" y="9329"/>
            <a:ext cx="832010" cy="832010"/>
          </a:xfrm>
          <a:prstGeom prst="rect">
            <a:avLst/>
          </a:prstGeom>
        </p:spPr>
      </p:pic>
      <p:pic>
        <p:nvPicPr>
          <p:cNvPr id="9" name="Kép 8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2B1E368F-1ABC-411F-A1DF-AB71A5A57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10" name="Dia számának helye 3">
            <a:extLst>
              <a:ext uri="{FF2B5EF4-FFF2-40B4-BE49-F238E27FC236}">
                <a16:creationId xmlns:a16="http://schemas.microsoft.com/office/drawing/2014/main" id="{9DB2446D-B285-40A5-83A6-7FB7F94E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304" y="6356350"/>
            <a:ext cx="92049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C775A-916C-49D8-B020-83ABEEBAE70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r>
              <a:rPr lang="hu-HU" altLang="hu-HU" sz="1400" dirty="0"/>
              <a:t>/33</a:t>
            </a:r>
          </a:p>
        </p:txBody>
      </p:sp>
      <p:sp>
        <p:nvSpPr>
          <p:cNvPr id="8" name="Élőláb helye 2">
            <a:extLst>
              <a:ext uri="{FF2B5EF4-FFF2-40B4-BE49-F238E27FC236}">
                <a16:creationId xmlns:a16="http://schemas.microsoft.com/office/drawing/2014/main" id="{7018F7D9-9268-4495-9A1D-1A421F15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55" y="6438507"/>
            <a:ext cx="2337667" cy="29239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2270053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461910" y="1291472"/>
            <a:ext cx="1120847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hu-HU" altLang="hu-HU" sz="2400" b="1" dirty="0"/>
              <a:t>Tevékenységeink elvei: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altLang="hu-HU" sz="2400" b="1" dirty="0"/>
              <a:t>Szabályozottság, dokumentáltság és pénzügyi átláthatóság biztosítása.</a:t>
            </a:r>
            <a:endParaRPr lang="hu-HU" altLang="hu-HU" sz="1600" b="1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altLang="hu-HU" sz="2400" b="1" dirty="0"/>
              <a:t>Törekvés az Egyesület fenntarthatóságára és a pénzügyi stabilitásra.</a:t>
            </a:r>
          </a:p>
          <a:p>
            <a:pPr marL="171450" indent="-457200" algn="just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altLang="hu-HU" sz="2400" b="1" dirty="0"/>
              <a:t>A működési kockázatok folyamatos azonosítása, értékelése, kezelése.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altLang="hu-HU" sz="2400" b="1" dirty="0">
                <a:solidFill>
                  <a:srgbClr val="8E0000"/>
                </a:solidFill>
              </a:rPr>
              <a:t>A konferencia részvételi díjak összhangja a valós ár/érték aránnyal.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hu-HU" altLang="hu-HU" sz="2400" b="1" dirty="0">
                <a:solidFill>
                  <a:srgbClr val="8E0000"/>
                </a:solidFill>
              </a:rPr>
              <a:t>Infláció arányos tagdíjemelés Közgyűlés általi elfogadása.</a:t>
            </a:r>
          </a:p>
          <a:p>
            <a:pPr>
              <a:spcBef>
                <a:spcPts val="0"/>
              </a:spcBef>
              <a:buNone/>
              <a:defRPr/>
            </a:pPr>
            <a:endParaRPr lang="hu-HU" altLang="hu-HU" sz="2400" b="1" dirty="0"/>
          </a:p>
          <a:p>
            <a:pPr>
              <a:spcBef>
                <a:spcPts val="0"/>
              </a:spcBef>
              <a:buNone/>
              <a:defRPr/>
            </a:pPr>
            <a:r>
              <a:rPr lang="hu-HU" altLang="hu-HU" sz="2400" b="1" dirty="0">
                <a:solidFill>
                  <a:srgbClr val="0000CC"/>
                </a:solidFill>
              </a:rPr>
              <a:t>Kiemelt tevékenységek: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solidFill>
                  <a:srgbClr val="0000FF"/>
                </a:solidFill>
              </a:rPr>
              <a:t>Tagtoborzás és szponzori támogatások elnyerése (az elmúlt 2 évben a pandémia alatt a tagtoborzás eredménye nagyon szerény).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solidFill>
                  <a:srgbClr val="0000FF"/>
                </a:solidFill>
              </a:rPr>
              <a:t>Az ISO 9001:2015 MIR rendszer működtetése, megújító audit márc. 11-én.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solidFill>
                  <a:srgbClr val="0000FF"/>
                </a:solidFill>
              </a:rPr>
              <a:t>Valós céglátogatások, illetve hibrid szakmai rendezvények szervezése.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>
                <a:solidFill>
                  <a:srgbClr val="0000FF"/>
                </a:solidFill>
              </a:rPr>
              <a:t>A dokumentáltság és a digitalizálás adatkezelés mélyítése.</a:t>
            </a:r>
            <a:endParaRPr lang="hu-HU" altLang="hu-HU" sz="2000" b="1" dirty="0">
              <a:solidFill>
                <a:srgbClr val="0000FF"/>
              </a:solidFill>
            </a:endParaRPr>
          </a:p>
        </p:txBody>
      </p:sp>
      <p:sp>
        <p:nvSpPr>
          <p:cNvPr id="37893" name="Rectangle 15"/>
          <p:cNvSpPr>
            <a:spLocks noChangeArrowheads="1"/>
          </p:cNvSpPr>
          <p:nvPr/>
        </p:nvSpPr>
        <p:spPr bwMode="auto">
          <a:xfrm>
            <a:off x="1993392" y="116633"/>
            <a:ext cx="835761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hu-HU" altLang="hu-HU" sz="2800" b="1" dirty="0">
                <a:solidFill>
                  <a:srgbClr val="008000"/>
                </a:solidFill>
              </a:rPr>
              <a:t>2022. ÉVI RENDEZVÉNYEK ÉS KÖLTSÉGVETÉS ELŐKÉSZÍTÉSE</a:t>
            </a:r>
          </a:p>
        </p:txBody>
      </p:sp>
      <p:pic>
        <p:nvPicPr>
          <p:cNvPr id="9" name="Kép 8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B47712C0-1E07-4808-B993-3FC9539A4E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10" name="Dia számának helye 3">
            <a:extLst>
              <a:ext uri="{FF2B5EF4-FFF2-40B4-BE49-F238E27FC236}">
                <a16:creationId xmlns:a16="http://schemas.microsoft.com/office/drawing/2014/main" id="{2349DFB0-5AE4-4074-8D73-3F5EDE3C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304" y="6356350"/>
            <a:ext cx="92049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C775A-916C-49D8-B020-83ABEEBAE70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hu-HU" altLang="hu-HU" sz="1400" dirty="0"/>
          </a:p>
        </p:txBody>
      </p:sp>
      <p:sp>
        <p:nvSpPr>
          <p:cNvPr id="8" name="Élőláb helye 2">
            <a:extLst>
              <a:ext uri="{FF2B5EF4-FFF2-40B4-BE49-F238E27FC236}">
                <a16:creationId xmlns:a16="http://schemas.microsoft.com/office/drawing/2014/main" id="{7085C339-C9C1-49A0-8E7A-D400F7FC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55" y="6438507"/>
            <a:ext cx="2337667" cy="29239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2358868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13"/>
          <p:cNvSpPr txBox="1">
            <a:spLocks noChangeArrowheads="1"/>
          </p:cNvSpPr>
          <p:nvPr/>
        </p:nvSpPr>
        <p:spPr bwMode="auto">
          <a:xfrm>
            <a:off x="1666875" y="265177"/>
            <a:ext cx="88582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b="1" dirty="0">
                <a:solidFill>
                  <a:srgbClr val="008000"/>
                </a:solidFill>
                <a:cs typeface="Arial" panose="020B0604020202020204" pitchFamily="34" charset="0"/>
              </a:rPr>
              <a:t>2022. ÉVI RENDEZVÉNYNAPTÁR  </a:t>
            </a:r>
          </a:p>
        </p:txBody>
      </p:sp>
      <p:graphicFrame>
        <p:nvGraphicFramePr>
          <p:cNvPr id="205954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920681"/>
              </p:ext>
            </p:extLst>
          </p:nvPr>
        </p:nvGraphicFramePr>
        <p:xfrm>
          <a:off x="603315" y="1062359"/>
          <a:ext cx="11095349" cy="5327998"/>
        </p:xfrm>
        <a:graphic>
          <a:graphicData uri="http://schemas.openxmlformats.org/drawingml/2006/table">
            <a:tbl>
              <a:tblPr/>
              <a:tblGrid>
                <a:gridCol w="1578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6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Febr. 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Febr. 24.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Online: Bemutatkozik a Macher Zrt. 3* minőségdíjas vállalkozás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Online: Bemutatkozik a Kodolányi J. Egyetem 2* minőségdíjas intézmény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8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Március 11.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Március 31.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hu-HU" sz="20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MIR rendszer auditálása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hu-HU" sz="2000" b="1" kern="12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35. Közgyűlés. Elismerések és díjak  átadása.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8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Április 7.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Céglátogatás: Zala </a:t>
                      </a:r>
                      <a:r>
                        <a:rPr lang="hu-HU" sz="2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Zone</a:t>
                      </a: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Kft. Járműipari tesztpálya és Technológia Központ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86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Május 5.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Céglátogatás: Az NKD nyertes Knorr-</a:t>
                      </a:r>
                      <a:r>
                        <a:rPr lang="hu-HU" sz="2000" b="1" dirty="0" err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Bremse</a:t>
                      </a:r>
                      <a:r>
                        <a:rPr lang="hu-HU" sz="20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Fékrendszerek Kft. Kecskemét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282102"/>
                  </a:ext>
                </a:extLst>
              </a:tr>
              <a:tr h="4338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Május 19.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Céglátogatás: Macher Zrt. Székesfehérvár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136518"/>
                  </a:ext>
                </a:extLst>
              </a:tr>
              <a:tr h="4338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Június 15.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Céglátogatás: ZWACK-Unicum Nyrt. Budapest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43935"/>
                  </a:ext>
                </a:extLst>
              </a:tr>
              <a:tr h="4338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Június 30.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Céglátogatás: EISBERG Hungary Kft. Gyál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067516"/>
                  </a:ext>
                </a:extLst>
              </a:tr>
              <a:tr h="535368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BE0E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Szep.15-16.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rgbClr val="BE0E77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XXIX. Nemzeti Minőségügyi Konferencia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997744"/>
                  </a:ext>
                </a:extLst>
              </a:tr>
              <a:tr h="61998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Okt. 13.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Céglátogatás: </a:t>
                      </a:r>
                      <a:r>
                        <a:rPr lang="hu-HU" sz="2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Roto</a:t>
                      </a: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-Elzett </a:t>
                      </a:r>
                      <a:r>
                        <a:rPr lang="hu-HU" sz="2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Certa</a:t>
                      </a: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Kft. Lövő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269822"/>
                  </a:ext>
                </a:extLst>
              </a:tr>
              <a:tr h="53536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Nov. 24.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Céglátogatás: FÉMALK Zrt. Dunavarsány vagy NEMAK AL Öntöde Győr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087759"/>
                  </a:ext>
                </a:extLst>
              </a:tr>
            </a:tbl>
          </a:graphicData>
        </a:graphic>
      </p:graphicFrame>
      <p:sp>
        <p:nvSpPr>
          <p:cNvPr id="6" name="Dia számának helye 3">
            <a:extLst>
              <a:ext uri="{FF2B5EF4-FFF2-40B4-BE49-F238E27FC236}">
                <a16:creationId xmlns:a16="http://schemas.microsoft.com/office/drawing/2014/main" id="{5EC86228-3601-46B6-B54D-F3E69F259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304" y="6356350"/>
            <a:ext cx="92049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C775A-916C-49D8-B020-83ABEEBAE70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hu-HU" altLang="hu-HU" sz="1400" dirty="0"/>
          </a:p>
        </p:txBody>
      </p:sp>
      <p:pic>
        <p:nvPicPr>
          <p:cNvPr id="8" name="Kép 7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FAB65942-C35F-44F4-A550-E5CE612B7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9" name="Élőláb helye 2">
            <a:extLst>
              <a:ext uri="{FF2B5EF4-FFF2-40B4-BE49-F238E27FC236}">
                <a16:creationId xmlns:a16="http://schemas.microsoft.com/office/drawing/2014/main" id="{98E52969-C6D7-48AC-86AA-071F41BA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073" y="6485641"/>
            <a:ext cx="2365949" cy="24526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892522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264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815719"/>
              </p:ext>
            </p:extLst>
          </p:nvPr>
        </p:nvGraphicFramePr>
        <p:xfrm>
          <a:off x="972138" y="1078036"/>
          <a:ext cx="10247723" cy="5149713"/>
        </p:xfrm>
        <a:graphic>
          <a:graphicData uri="http://schemas.openxmlformats.org/drawingml/2006/table">
            <a:tbl>
              <a:tblPr/>
              <a:tblGrid>
                <a:gridCol w="8145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667">
                  <a:extLst>
                    <a:ext uri="{9D8B030D-6E8A-4147-A177-3AD203B41FA5}">
                      <a16:colId xmlns:a16="http://schemas.microsoft.com/office/drawing/2014/main" val="665603222"/>
                    </a:ext>
                  </a:extLst>
                </a:gridCol>
              </a:tblGrid>
              <a:tr h="701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Ráfordítás tételek/Évek</a:t>
                      </a: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2021. tény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2022. terv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7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Személyi jellegű </a:t>
                      </a:r>
                      <a:r>
                        <a:rPr kumimoji="0" lang="hu-HU" alt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(reprezentáció, plakettek, díjak, könyvajándék, arculati elemek, utazási, szállodai, szgk. költsége)</a:t>
                      </a: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584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7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Anyagjellegű ráfordítások </a:t>
                      </a:r>
                      <a:r>
                        <a:rPr kumimoji="0" lang="hu-HU" alt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(működtetés, operatív ügyintézés, könyvelés, számlavezetés, titkársági szolgáltatás, bérleti díjak, posta, telefon, internet, üzemanyag, irodaszer, készletek, képzés, folyóirat, könyvek)  </a:t>
                      </a: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12532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12500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Rendezvények </a:t>
                      </a:r>
                      <a:r>
                        <a:rPr kumimoji="0" lang="hu-HU" alt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(konferenciák, ágazati  rend., közgyűlés, reklám költségek)</a:t>
                      </a: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12049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15500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Egyéb ráfordítás </a:t>
                      </a:r>
                      <a:r>
                        <a:rPr kumimoji="0" lang="hu-HU" alt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(ebből pénzügyi műveletek ráfordításai, selejtezett készletek, adományok; értékcsökkenés)</a:t>
                      </a: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1267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91441" marR="9144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Összes ráfordítás</a:t>
                      </a:r>
                      <a:endParaRPr kumimoji="0" lang="hu-HU" alt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26432</a:t>
                      </a:r>
                    </a:p>
                  </a:txBody>
                  <a:tcPr marL="91441" marR="91441" marT="45691" marB="456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29000</a:t>
                      </a:r>
                    </a:p>
                  </a:txBody>
                  <a:tcPr marL="91441" marR="91441" marT="45691" marB="456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EREDMÉNY</a:t>
                      </a:r>
                    </a:p>
                  </a:txBody>
                  <a:tcPr marL="91441" marR="91441" marT="45691" marB="4569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1441" marR="91441" marT="45691" marB="456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1441" marR="91441" marT="45691" marB="456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551829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171563" y="212566"/>
            <a:ext cx="8857797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u-HU" altLang="hu-HU" b="1" dirty="0">
                <a:solidFill>
                  <a:srgbClr val="008000"/>
                </a:solidFill>
              </a:rPr>
              <a:t>RÁFORDÍTÁSOK TERV (eFt) 2022. évben</a:t>
            </a:r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16768" y="6202017"/>
            <a:ext cx="825375" cy="51945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400" dirty="0"/>
              <a:t>28</a:t>
            </a:r>
          </a:p>
        </p:txBody>
      </p:sp>
      <p:pic>
        <p:nvPicPr>
          <p:cNvPr id="8" name="Kép 7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676CCB9A-FC6E-4CEB-8E3F-E6F4A62826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8" y="56561"/>
            <a:ext cx="791849" cy="791849"/>
          </a:xfrm>
          <a:prstGeom prst="rect">
            <a:avLst/>
          </a:prstGeom>
        </p:spPr>
      </p:pic>
      <p:sp>
        <p:nvSpPr>
          <p:cNvPr id="10" name="Élőláb helye 2">
            <a:extLst>
              <a:ext uri="{FF2B5EF4-FFF2-40B4-BE49-F238E27FC236}">
                <a16:creationId xmlns:a16="http://schemas.microsoft.com/office/drawing/2014/main" id="{F558DBE3-E8D6-4891-8684-8C89A3B06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6073" y="6485641"/>
            <a:ext cx="2365949" cy="24526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2712859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616184" y="6356350"/>
            <a:ext cx="73761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0FADDE-97DA-4D5F-81C8-BBCEFED113B3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r>
              <a:rPr lang="hu-HU" altLang="hu-HU" sz="1400" dirty="0"/>
              <a:t>/33</a:t>
            </a:r>
          </a:p>
        </p:txBody>
      </p:sp>
      <p:graphicFrame>
        <p:nvGraphicFramePr>
          <p:cNvPr id="168012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415937"/>
              </p:ext>
            </p:extLst>
          </p:nvPr>
        </p:nvGraphicFramePr>
        <p:xfrm>
          <a:off x="1965411" y="1520826"/>
          <a:ext cx="8231051" cy="4295357"/>
        </p:xfrm>
        <a:graphic>
          <a:graphicData uri="http://schemas.openxmlformats.org/drawingml/2006/table">
            <a:tbl>
              <a:tblPr/>
              <a:tblGrid>
                <a:gridCol w="574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60">
                  <a:extLst>
                    <a:ext uri="{9D8B030D-6E8A-4147-A177-3AD203B41FA5}">
                      <a16:colId xmlns:a16="http://schemas.microsoft.com/office/drawing/2014/main" val="1837579222"/>
                    </a:ext>
                  </a:extLst>
                </a:gridCol>
                <a:gridCol w="1245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75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BEVÉTEL (</a:t>
                      </a:r>
                      <a:r>
                        <a:rPr kumimoji="0" lang="hu-HU" altLang="hu-HU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eFt</a:t>
                      </a: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1439" marR="9143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2021. tény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2022. terv</a:t>
                      </a:r>
                    </a:p>
                  </a:txBody>
                  <a:tcPr marL="91439" marR="91439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2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Tagdíjbevétel</a:t>
                      </a:r>
                    </a:p>
                  </a:txBody>
                  <a:tcPr marL="91439" marR="9143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9138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hu-HU" sz="2000" b="1" kern="5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Rendezvények (konferencia, szakmai rendezv.)</a:t>
                      </a:r>
                    </a:p>
                  </a:txBody>
                  <a:tcPr marL="91439" marR="9143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15627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hu-HU" sz="2000" b="1" kern="50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2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Reklám (szponzori bevételek)</a:t>
                      </a:r>
                    </a:p>
                  </a:txBody>
                  <a:tcPr marL="91439" marR="9143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1438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hu-HU" sz="2000" b="1" kern="5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2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Befektetés (értékpapír kamat)</a:t>
                      </a:r>
                      <a:endParaRPr kumimoji="0" lang="hu-HU" alt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9" marR="9143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hu-HU" sz="2000" b="1" kern="5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59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Egyéb bevétel (pályázat, SZJA 1%, működés támogatás, adományok)</a:t>
                      </a:r>
                    </a:p>
                  </a:txBody>
                  <a:tcPr marL="91439" marR="9143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43815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07950" algn="r"/>
                      <a:r>
                        <a:rPr lang="hu-HU" sz="2000" b="1" kern="5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2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Összes bevétel</a:t>
                      </a:r>
                    </a:p>
                  </a:txBody>
                  <a:tcPr marL="91439" marR="91439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26502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29000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églalap 1"/>
          <p:cNvSpPr/>
          <p:nvPr/>
        </p:nvSpPr>
        <p:spPr>
          <a:xfrm>
            <a:off x="2339721" y="455414"/>
            <a:ext cx="7512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altLang="hu-H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BEVÉTELEK TERV (</a:t>
            </a:r>
            <a:r>
              <a:rPr lang="hu-HU" altLang="hu-HU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eFt</a:t>
            </a:r>
            <a:r>
              <a:rPr lang="hu-HU" altLang="hu-H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altLang="hu-HU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 évben</a:t>
            </a:r>
            <a:r>
              <a:rPr lang="hu-HU" altLang="hu-H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0" name="Kép 9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487800E5-A179-4F97-BE68-851927E10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8" name="Élőláb helye 2">
            <a:extLst>
              <a:ext uri="{FF2B5EF4-FFF2-40B4-BE49-F238E27FC236}">
                <a16:creationId xmlns:a16="http://schemas.microsoft.com/office/drawing/2014/main" id="{3F877109-56F1-4217-955C-D33AEEE01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55" y="6438507"/>
            <a:ext cx="2337667" cy="29239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385889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664687" y="6356350"/>
            <a:ext cx="679174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E7F8BE-4BB9-4CB1-85EC-58CD6F65DFCE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r>
              <a:rPr lang="hu-HU" altLang="hu-HU" sz="1400" dirty="0"/>
              <a:t>/33</a:t>
            </a:r>
          </a:p>
        </p:txBody>
      </p:sp>
      <p:sp>
        <p:nvSpPr>
          <p:cNvPr id="31751" name="Rectangle 15"/>
          <p:cNvSpPr>
            <a:spLocks noChangeArrowheads="1"/>
          </p:cNvSpPr>
          <p:nvPr/>
        </p:nvSpPr>
        <p:spPr bwMode="auto">
          <a:xfrm>
            <a:off x="2007911" y="149229"/>
            <a:ext cx="783183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5000"/>
              </a:spcBef>
              <a:buNone/>
              <a:defRPr/>
            </a:pPr>
            <a:r>
              <a:rPr lang="hu-HU" altLang="hu-HU" sz="2800" b="1" cap="all" dirty="0">
                <a:solidFill>
                  <a:srgbClr val="008000"/>
                </a:solidFill>
                <a:cs typeface="Arial" panose="020B0604020202020204" pitchFamily="34" charset="0"/>
              </a:rPr>
              <a:t>Elnöki Tanácsadó Testület </a:t>
            </a:r>
            <a:r>
              <a:rPr lang="hu-HU" altLang="hu-HU" sz="2800" b="1" dirty="0">
                <a:cs typeface="Arial" panose="020B0604020202020204" pitchFamily="34" charset="0"/>
              </a:rPr>
              <a:t>(ETT)</a:t>
            </a:r>
            <a:endParaRPr lang="hu-HU" altLang="hu-HU" sz="2800" dirty="0">
              <a:cs typeface="Arial" panose="020B0604020202020204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739516" y="659872"/>
          <a:ext cx="8712968" cy="61477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0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5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NÉV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</a:rPr>
                        <a:t>Munkahely, beosztás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Farkas József </a:t>
                      </a:r>
                      <a:r>
                        <a:rPr lang="hu-HU" sz="1800" b="1" kern="50" dirty="0">
                          <a:solidFill>
                            <a:srgbClr val="FF0000"/>
                          </a:solidFill>
                          <a:effectLst/>
                        </a:rPr>
                        <a:t>(új tag)</a:t>
                      </a:r>
                      <a:endParaRPr lang="hu-HU" sz="18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SANATMETAL Kft., ügyvezető 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Gazsi Zoltán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 err="1">
                          <a:solidFill>
                            <a:schemeClr val="tx1"/>
                          </a:solidFill>
                          <a:effectLst/>
                        </a:rPr>
                        <a:t>Eisberg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 Kft., ügyvezető 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 err="1">
                          <a:solidFill>
                            <a:schemeClr val="tx1"/>
                          </a:solidFill>
                          <a:effectLst/>
                        </a:rPr>
                        <a:t>Rajcsányi</a:t>
                      </a: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 Ferenc </a:t>
                      </a:r>
                      <a:r>
                        <a:rPr lang="hu-HU" sz="1800" b="1" kern="50" dirty="0">
                          <a:solidFill>
                            <a:srgbClr val="FF0000"/>
                          </a:solidFill>
                          <a:effectLst/>
                        </a:rPr>
                        <a:t>(új tag)</a:t>
                      </a:r>
                      <a:endParaRPr lang="hu-HU" sz="18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COLAS KözépEurópa HSE menedzser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77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Kocsis Ernő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ROTO-Elzett </a:t>
                      </a:r>
                      <a:r>
                        <a:rPr lang="hu-HU" sz="1800" kern="50" dirty="0" err="1">
                          <a:solidFill>
                            <a:schemeClr val="tx1"/>
                          </a:solidFill>
                          <a:effectLst/>
                        </a:rPr>
                        <a:t>Certa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 Kft., ügyvezető 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Kurucz Mihály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 err="1">
                          <a:solidFill>
                            <a:schemeClr val="tx1"/>
                          </a:solidFill>
                          <a:effectLst/>
                        </a:rPr>
                        <a:t>HungaroControl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 Zrt., SQM vezető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Mátrai Norbert </a:t>
                      </a:r>
                      <a:r>
                        <a:rPr lang="hu-HU" sz="1800" b="1" kern="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(új tag)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KAIZEN Institute, vezető tanácsadó, DE docens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30635"/>
                  </a:ext>
                </a:extLst>
              </a:tr>
              <a:tr h="59277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Macher Endréné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Macher Elektronikai Zrt., elnök-vezérigazgató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77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Sutka Sándor dr.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Pannon </a:t>
                      </a:r>
                      <a:r>
                        <a:rPr lang="hu-HU" sz="1800" kern="5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Guard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Zrt., elnök vezérigazgató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77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b="1" kern="50" dirty="0">
                          <a:solidFill>
                            <a:schemeClr val="tx1"/>
                          </a:solidFill>
                          <a:effectLst/>
                        </a:rPr>
                        <a:t>Pápai Tamás</a:t>
                      </a:r>
                      <a:endParaRPr lang="hu-HU" sz="1800" b="1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 err="1">
                          <a:solidFill>
                            <a:schemeClr val="tx1"/>
                          </a:solidFill>
                          <a:effectLst/>
                        </a:rPr>
                        <a:t>Continental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800" kern="50" dirty="0" err="1">
                          <a:solidFill>
                            <a:schemeClr val="tx1"/>
                          </a:solidFill>
                          <a:effectLst/>
                        </a:rPr>
                        <a:t>Autom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hu-HU" sz="1800" kern="5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Kft. Veszprém, </a:t>
                      </a:r>
                      <a:r>
                        <a:rPr lang="hu-HU" sz="1800" kern="50" dirty="0" err="1">
                          <a:solidFill>
                            <a:schemeClr val="tx1"/>
                          </a:solidFill>
                          <a:effectLst/>
                        </a:rPr>
                        <a:t>ügyv</a:t>
                      </a: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. 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277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800" kern="5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Simon Attila dr.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800" kern="50" dirty="0">
                          <a:solidFill>
                            <a:schemeClr val="tx1"/>
                          </a:solidFill>
                          <a:effectLst/>
                        </a:rPr>
                        <a:t>Herendi Porcelánmanufaktúra Zrt., vezérigazgató</a:t>
                      </a:r>
                      <a:endParaRPr lang="hu-HU" sz="18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Kép 5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B978CD14-66F7-4869-A966-C2D36D661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57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07703" y="114340"/>
            <a:ext cx="9346096" cy="70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u-HU" altLang="hu-HU" sz="3600" b="1" cap="all" dirty="0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</a:t>
            </a:r>
            <a:r>
              <a:rPr lang="hu-HU" altLang="hu-HU" sz="3600" b="1" kern="1200" cap="all" dirty="0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avaslat: </a:t>
            </a:r>
            <a:r>
              <a:rPr lang="en-US" altLang="hu-HU" sz="3600" b="1" kern="1200" cap="all" dirty="0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TAGDÍJ</a:t>
            </a:r>
            <a:r>
              <a:rPr lang="hu-HU" altLang="hu-HU" sz="3600" b="1" kern="1200" cap="all" dirty="0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emelés mértéke</a:t>
            </a:r>
            <a:r>
              <a:rPr lang="en-US" altLang="hu-HU" sz="3600" b="1" kern="1200" cap="all" dirty="0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202</a:t>
            </a:r>
            <a:r>
              <a:rPr lang="hu-HU" altLang="hu-HU" sz="3600" b="1" kern="1200" cap="all" dirty="0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  <a:r>
              <a:rPr lang="en-US" altLang="hu-HU" sz="3600" b="1" kern="1200" cap="all" dirty="0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altLang="hu-HU" sz="3600" b="1" kern="1200" cap="all" dirty="0" err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évre</a:t>
            </a:r>
            <a:endParaRPr lang="en-US" altLang="hu-HU" sz="3600" b="1" kern="1200" cap="all" dirty="0">
              <a:solidFill>
                <a:srgbClr val="008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03695" y="904969"/>
            <a:ext cx="5680509" cy="5675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2010-ben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volt: 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6-9% 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általános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tagdíj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emelés</a:t>
            </a: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2014-ben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 2.501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fő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feletti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cégek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tagdíját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emeltük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80.000 Ft-ra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2019-ben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tanúsító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tanácsadó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szerv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ezetek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30.000 Ft 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díj</a:t>
            </a:r>
            <a:r>
              <a:rPr lang="hu-HU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emeltük 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40.000 Ft-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4-25 fős Kkv tagdíjat emeltük 20.000 Ft-ra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hu-HU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Javaslat </a:t>
            </a:r>
            <a:r>
              <a:rPr lang="en-US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23. évre: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10-12% átlagos tagdíj </a:t>
            </a:r>
            <a:r>
              <a:rPr lang="en-US" alt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emelés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 2022. évi infláció mértékének arányában.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egyéni tagdíj legyen 10.000 Ft/év/fő (14 éve nem volt egyéni tagdíjemelés)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  <a:defRPr/>
            </a:pPr>
            <a:endParaRPr lang="en-US" alt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98AD5A12-1BA0-42C1-849C-58FF0F2836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graphicFrame>
        <p:nvGraphicFramePr>
          <p:cNvPr id="169077" name="Group 117"/>
          <p:cNvGraphicFramePr>
            <a:graphicFrameLocks noGrp="1"/>
          </p:cNvGraphicFramePr>
          <p:nvPr/>
        </p:nvGraphicFramePr>
        <p:xfrm>
          <a:off x="6219023" y="772990"/>
          <a:ext cx="5262824" cy="5848464"/>
        </p:xfrm>
        <a:graphic>
          <a:graphicData uri="http://schemas.openxmlformats.org/drawingml/2006/table">
            <a:tbl>
              <a:tblPr firstRow="1" bandRow="1"/>
              <a:tblGrid>
                <a:gridCol w="2868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29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Állományi létszám szerinti tagdíj kategóriák</a:t>
                      </a:r>
                    </a:p>
                  </a:txBody>
                  <a:tcPr marL="63593" marR="63593" marT="31789" marB="317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Tagdíj Ft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2019.</a:t>
                      </a:r>
                    </a:p>
                  </a:txBody>
                  <a:tcPr marL="63593" marR="63593" marT="31789" marB="31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Tagdíj Ft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2023.</a:t>
                      </a:r>
                    </a:p>
                  </a:txBody>
                  <a:tcPr marL="63593" marR="63593" marT="31789" marB="31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1-3 fős mikróvállalkozás</a:t>
                      </a:r>
                    </a:p>
                  </a:txBody>
                  <a:tcPr marL="63593" marR="63593" marT="31789" marB="317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16.000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71" marR="30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20.000</a:t>
                      </a:r>
                    </a:p>
                  </a:txBody>
                  <a:tcPr marL="30471" marR="30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634892"/>
                  </a:ext>
                </a:extLst>
              </a:tr>
              <a:tr h="350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4-25 fő kisvállalkozás</a:t>
                      </a:r>
                    </a:p>
                  </a:txBody>
                  <a:tcPr marL="63593" marR="63593" marT="31789" marB="317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20.000</a:t>
                      </a:r>
                    </a:p>
                  </a:txBody>
                  <a:tcPr marL="30471" marR="30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25.000</a:t>
                      </a:r>
                    </a:p>
                  </a:txBody>
                  <a:tcPr marL="30471" marR="30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26-250 fő középvállalkozás</a:t>
                      </a:r>
                    </a:p>
                  </a:txBody>
                  <a:tcPr marL="63593" marR="63593" marT="31789" marB="317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35.000</a:t>
                      </a:r>
                    </a:p>
                  </a:txBody>
                  <a:tcPr marL="30471" marR="30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42.000</a:t>
                      </a:r>
                    </a:p>
                  </a:txBody>
                  <a:tcPr marL="30471" marR="30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824589"/>
                  </a:ext>
                </a:extLst>
              </a:tr>
              <a:tr h="350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251-1000 fő</a:t>
                      </a:r>
                    </a:p>
                  </a:txBody>
                  <a:tcPr marL="63593" marR="63593" marT="31789" marB="317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42.000</a:t>
                      </a:r>
                    </a:p>
                  </a:txBody>
                  <a:tcPr marL="30471" marR="30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48.000</a:t>
                      </a:r>
                    </a:p>
                  </a:txBody>
                  <a:tcPr marL="30471" marR="30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1001-2000 fő</a:t>
                      </a:r>
                    </a:p>
                  </a:txBody>
                  <a:tcPr marL="63593" marR="63593" marT="31789" marB="317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48.000</a:t>
                      </a:r>
                    </a:p>
                  </a:txBody>
                  <a:tcPr marL="30471" marR="30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58.000</a:t>
                      </a:r>
                    </a:p>
                  </a:txBody>
                  <a:tcPr marL="30471" marR="30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2001-2500 fő</a:t>
                      </a:r>
                    </a:p>
                  </a:txBody>
                  <a:tcPr marL="63593" marR="63593" marT="31789" marB="317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</a:p>
                  </a:txBody>
                  <a:tcPr marL="30471" marR="30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65.000</a:t>
                      </a:r>
                    </a:p>
                  </a:txBody>
                  <a:tcPr marL="30471" marR="30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2501-3000 fő</a:t>
                      </a:r>
                    </a:p>
                  </a:txBody>
                  <a:tcPr marL="63593" marR="63593" marT="31789" marB="317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</a:p>
                  </a:txBody>
                  <a:tcPr marL="30471" marR="30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88.000</a:t>
                      </a:r>
                    </a:p>
                  </a:txBody>
                  <a:tcPr marL="30471" marR="30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380082"/>
                  </a:ext>
                </a:extLst>
              </a:tr>
              <a:tr h="350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3001-3500 fő</a:t>
                      </a:r>
                    </a:p>
                  </a:txBody>
                  <a:tcPr marL="63593" marR="63593" marT="31789" marB="3178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120.000</a:t>
                      </a:r>
                    </a:p>
                  </a:txBody>
                  <a:tcPr marL="30471" marR="30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7950" algn="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150.000</a:t>
                      </a:r>
                    </a:p>
                  </a:txBody>
                  <a:tcPr marL="30471" marR="309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28156"/>
                  </a:ext>
                </a:extLst>
              </a:tr>
              <a:tr h="345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3501-4000 fő </a:t>
                      </a:r>
                    </a:p>
                  </a:txBody>
                  <a:tcPr marL="63593" marR="63593" marT="31789" marB="317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250.000</a:t>
                      </a:r>
                    </a:p>
                  </a:txBody>
                  <a:tcPr marL="63593" marR="63593" marT="31789" marB="31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300.000</a:t>
                      </a:r>
                    </a:p>
                  </a:txBody>
                  <a:tcPr marL="63593" marR="63593" marT="31789" marB="31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5000+ fő</a:t>
                      </a:r>
                    </a:p>
                  </a:txBody>
                  <a:tcPr marL="63593" marR="63593" marT="31789" marB="317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500.000</a:t>
                      </a:r>
                    </a:p>
                  </a:txBody>
                  <a:tcPr marL="63593" marR="63593" marT="31789" marB="31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500.000</a:t>
                      </a:r>
                    </a:p>
                  </a:txBody>
                  <a:tcPr marL="63593" marR="63593" marT="31789" marB="31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967267"/>
                  </a:ext>
                </a:extLst>
              </a:tr>
              <a:tr h="551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Tanúsító szervezet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Tanácsadó szervezet</a:t>
                      </a:r>
                    </a:p>
                  </a:txBody>
                  <a:tcPr marL="63593" marR="63593" marT="31789" marB="317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40.000</a:t>
                      </a:r>
                    </a:p>
                  </a:txBody>
                  <a:tcPr marL="63593" marR="63593" marT="31789" marB="31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46.000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46.000</a:t>
                      </a:r>
                    </a:p>
                  </a:txBody>
                  <a:tcPr marL="63593" marR="63593" marT="31789" marB="31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8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Egyéni tagok</a:t>
                      </a:r>
                    </a:p>
                  </a:txBody>
                  <a:tcPr marL="63593" marR="63593" marT="31789" marB="317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5.000</a:t>
                      </a:r>
                    </a:p>
                  </a:txBody>
                  <a:tcPr marL="63593" marR="63593" marT="31789" marB="31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10.000</a:t>
                      </a:r>
                    </a:p>
                  </a:txBody>
                  <a:tcPr marL="63593" marR="63593" marT="31789" marB="31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8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Összes</a:t>
                      </a:r>
                    </a:p>
                  </a:txBody>
                  <a:tcPr marL="63593" marR="63593" marT="31789" marB="317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93" marR="63593" marT="31789" marB="31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93" marR="63593" marT="31789" marB="317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" name="Dia számának helye 4">
            <a:extLst>
              <a:ext uri="{FF2B5EF4-FFF2-40B4-BE49-F238E27FC236}">
                <a16:creationId xmlns:a16="http://schemas.microsoft.com/office/drawing/2014/main" id="{C0545EBB-CF2B-40F1-A243-F1526DC1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0128" y="6399776"/>
            <a:ext cx="446987" cy="340553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17CCCE-A7BE-46CB-B672-A2D985A703AE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hu-HU" altLang="hu-HU" sz="1400" dirty="0"/>
          </a:p>
        </p:txBody>
      </p:sp>
    </p:spTree>
    <p:extLst>
      <p:ext uri="{BB962C8B-B14F-4D97-AF65-F5344CB8AC3E}">
        <p14:creationId xmlns:p14="http://schemas.microsoft.com/office/powerpoint/2010/main" val="1753547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585174" y="6380922"/>
            <a:ext cx="768625" cy="340553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17CCCE-A7BE-46CB-B672-A2D985A703AE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r>
              <a:rPr lang="hu-HU" altLang="hu-HU" sz="1400" dirty="0"/>
              <a:t>/33</a:t>
            </a: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538027" y="2459189"/>
            <a:ext cx="7115946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3600" b="1" dirty="0">
                <a:solidFill>
                  <a:srgbClr val="008000"/>
                </a:solidFill>
                <a:latin typeface="Arial Black" panose="020B0A04020102020204" pitchFamily="34" charset="0"/>
              </a:rPr>
              <a:t>KÉRDÉSEK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 sz="3600" b="1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 sz="3600" b="1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 sz="2000" b="1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3600" b="1" dirty="0">
                <a:solidFill>
                  <a:srgbClr val="008000"/>
                </a:solidFill>
                <a:latin typeface="Arial Black" panose="020B0A04020102020204" pitchFamily="34" charset="0"/>
              </a:rPr>
              <a:t>HOZZÁSZÓLÁSOK</a:t>
            </a:r>
          </a:p>
        </p:txBody>
      </p:sp>
      <p:sp>
        <p:nvSpPr>
          <p:cNvPr id="34821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88348" y="3722021"/>
            <a:ext cx="1981200" cy="1371600"/>
          </a:xfrm>
          <a:prstGeom prst="actionButtonHelp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34822" name="Rectangle 15"/>
          <p:cNvSpPr>
            <a:spLocks noChangeArrowheads="1"/>
          </p:cNvSpPr>
          <p:nvPr/>
        </p:nvSpPr>
        <p:spPr bwMode="auto">
          <a:xfrm>
            <a:off x="4043364" y="5927726"/>
            <a:ext cx="4040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sz="2000" b="1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B5E181AB-7AD4-4078-BEF9-4FF781FA3724}"/>
              </a:ext>
            </a:extLst>
          </p:cNvPr>
          <p:cNvSpPr txBox="1"/>
          <p:nvPr/>
        </p:nvSpPr>
        <p:spPr>
          <a:xfrm>
            <a:off x="1630836" y="438304"/>
            <a:ext cx="1003954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hu-HU" altLang="hu-HU" sz="3200" b="1" cap="all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 ÉVI  RENDEZVÉNYNAPTÁR, 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hu-HU" altLang="hu-HU" sz="3200" b="1" cap="all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 ÉVI KÖLTSÉGVETÉS,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hu-HU" altLang="hu-HU" sz="3200" b="1" cap="all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2023. Évi tagdíjemelés mértéke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hu-HU" altLang="hu-HU" sz="3200" b="1" cap="all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altLang="hu-HU" sz="3200" cap="all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6DE6A8BB-5E7D-43FB-9B05-CE6283A81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10" name="Élőláb helye 2">
            <a:extLst>
              <a:ext uri="{FF2B5EF4-FFF2-40B4-BE49-F238E27FC236}">
                <a16:creationId xmlns:a16="http://schemas.microsoft.com/office/drawing/2014/main" id="{1C1765D8-1196-4074-9F52-4DED63AC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55" y="6438507"/>
            <a:ext cx="2337667" cy="29239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1872759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754139" y="6500191"/>
            <a:ext cx="626166" cy="35780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E7F8BE-4BB9-4CB1-85EC-58CD6F65DFCE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hu-HU" altLang="hu-HU" sz="1400"/>
          </a:p>
        </p:txBody>
      </p:sp>
      <p:sp>
        <p:nvSpPr>
          <p:cNvPr id="31751" name="Rectangle 15"/>
          <p:cNvSpPr>
            <a:spLocks noChangeArrowheads="1"/>
          </p:cNvSpPr>
          <p:nvPr/>
        </p:nvSpPr>
        <p:spPr bwMode="auto">
          <a:xfrm>
            <a:off x="2969443" y="405353"/>
            <a:ext cx="625869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5000"/>
              </a:spcBef>
              <a:buFontTx/>
              <a:buNone/>
              <a:defRPr/>
            </a:pPr>
            <a:r>
              <a:rPr lang="hu-HU" altLang="hu-HU" b="1" dirty="0">
                <a:solidFill>
                  <a:srgbClr val="008000"/>
                </a:solidFill>
                <a:cs typeface="Arial" panose="020B0604020202020204" pitchFamily="34" charset="0"/>
              </a:rPr>
              <a:t>ISO 9000 FÓRUM EGYESÜLET</a:t>
            </a:r>
          </a:p>
        </p:txBody>
      </p:sp>
      <p:sp>
        <p:nvSpPr>
          <p:cNvPr id="36872" name="Téglalap 1"/>
          <p:cNvSpPr>
            <a:spLocks noChangeArrowheads="1"/>
          </p:cNvSpPr>
          <p:nvPr/>
        </p:nvSpPr>
        <p:spPr bwMode="auto">
          <a:xfrm>
            <a:off x="1882776" y="1700214"/>
            <a:ext cx="82454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hu-HU" altLang="hu-HU" b="1" dirty="0">
                <a:solidFill>
                  <a:srgbClr val="0000FF"/>
                </a:solidFill>
                <a:cs typeface="Arial" panose="020B0604020202020204" pitchFamily="34" charset="0"/>
              </a:rPr>
              <a:t>6. 2022. ÉVI  RENDEZVÉNYNAPTÁR, 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hu-HU" altLang="hu-HU" b="1" dirty="0">
                <a:solidFill>
                  <a:srgbClr val="0000FF"/>
                </a:solidFill>
                <a:cs typeface="Arial" panose="020B0604020202020204" pitchFamily="34" charset="0"/>
              </a:rPr>
              <a:t>2022. ÉVI KÖLTSÉGVETÉS,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hu-HU" altLang="hu-HU" b="1" cap="all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2023. Évi tagdíjemelés mértéke</a:t>
            </a:r>
          </a:p>
          <a:p>
            <a:pPr algn="ctr">
              <a:spcBef>
                <a:spcPts val="0"/>
              </a:spcBef>
              <a:buNone/>
              <a:defRPr/>
            </a:pPr>
            <a:endParaRPr lang="hu-HU" altLang="hu-HU" sz="36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782888" y="4349751"/>
            <a:ext cx="6665912" cy="735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ct val="30000"/>
              </a:spcBef>
              <a:defRPr/>
            </a:pPr>
            <a:r>
              <a:rPr lang="hu-HU" altLang="hu-HU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ELFOGADÁSA</a:t>
            </a:r>
          </a:p>
        </p:txBody>
      </p:sp>
      <p:pic>
        <p:nvPicPr>
          <p:cNvPr id="10" name="Kép 9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031194D2-8A76-4A4B-8673-54F1845B2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9" name="Élőláb helye 2">
            <a:extLst>
              <a:ext uri="{FF2B5EF4-FFF2-40B4-BE49-F238E27FC236}">
                <a16:creationId xmlns:a16="http://schemas.microsoft.com/office/drawing/2014/main" id="{DDF61CCE-3DC3-497B-9079-A9EDE5F7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55" y="6438507"/>
            <a:ext cx="2337667" cy="29239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3574741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748136" y="1239138"/>
            <a:ext cx="8532440" cy="415498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u-HU" altLang="hu-HU" sz="2800" b="1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b="1" dirty="0">
                <a:solidFill>
                  <a:srgbClr val="008000"/>
                </a:solidFill>
              </a:rPr>
              <a:t>Szeretettel várjuk Önöket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b="1" dirty="0">
                <a:solidFill>
                  <a:srgbClr val="008000"/>
                </a:solidFill>
              </a:rPr>
              <a:t> </a:t>
            </a:r>
            <a:endParaRPr lang="hu-HU" altLang="hu-HU" sz="28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u-HU" altLang="hu-HU" sz="8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b="1" cap="all" dirty="0">
                <a:solidFill>
                  <a:srgbClr val="0000FF"/>
                </a:solidFill>
              </a:rPr>
              <a:t>A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b="1" cap="all" dirty="0">
                <a:solidFill>
                  <a:srgbClr val="0000FF"/>
                </a:solidFill>
              </a:rPr>
              <a:t> XXIX. Nemzeti Minőségügyi KonferenciáN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hu-HU" altLang="hu-HU" sz="24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3600" b="1" dirty="0">
                <a:solidFill>
                  <a:srgbClr val="0000FF"/>
                </a:solidFill>
              </a:rPr>
              <a:t>2022. szept. 15-16. Balatonalmádi</a:t>
            </a:r>
          </a:p>
        </p:txBody>
      </p:sp>
      <p:sp>
        <p:nvSpPr>
          <p:cNvPr id="289804" name="Text Box 12"/>
          <p:cNvSpPr txBox="1">
            <a:spLocks noChangeArrowheads="1"/>
          </p:cNvSpPr>
          <p:nvPr/>
        </p:nvSpPr>
        <p:spPr bwMode="auto">
          <a:xfrm>
            <a:off x="2011680" y="232174"/>
            <a:ext cx="85313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hu-HU" altLang="hu-HU" sz="3200" b="1" dirty="0">
                <a:solidFill>
                  <a:srgbClr val="008000"/>
                </a:solidFill>
                <a:latin typeface="Arial CE" panose="020B0604020202020204" pitchFamily="34" charset="0"/>
                <a:cs typeface="Arial CE" panose="020B0604020202020204" pitchFamily="34" charset="0"/>
              </a:rPr>
              <a:t>KÖSZÖNJÜK TEVÉKENYSÉGEIKET!</a:t>
            </a:r>
          </a:p>
        </p:txBody>
      </p:sp>
      <p:pic>
        <p:nvPicPr>
          <p:cNvPr id="10" name="Kép 9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8324CCEB-0E27-4604-BB69-58DAC9FBC4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11" name="Élőláb helye 2">
            <a:extLst>
              <a:ext uri="{FF2B5EF4-FFF2-40B4-BE49-F238E27FC236}">
                <a16:creationId xmlns:a16="http://schemas.microsoft.com/office/drawing/2014/main" id="{394A5D31-51B4-44AE-ADE0-5299A7C9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4355" y="6438507"/>
            <a:ext cx="2337667" cy="29239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  <p:sp>
        <p:nvSpPr>
          <p:cNvPr id="12" name="Dia számának helye 4">
            <a:extLst>
              <a:ext uri="{FF2B5EF4-FFF2-40B4-BE49-F238E27FC236}">
                <a16:creationId xmlns:a16="http://schemas.microsoft.com/office/drawing/2014/main" id="{0BDFB1C9-2142-45A3-A8AE-1358D4A4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139" y="6500191"/>
            <a:ext cx="626166" cy="357809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E7F8BE-4BB9-4CB1-85EC-58CD6F65DFCE}" type="slidenum">
              <a:rPr lang="hu-HU" altLang="hu-HU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288822799"/>
      </p:ext>
    </p:extLst>
  </p:cSld>
  <p:clrMapOvr>
    <a:masterClrMapping/>
  </p:clrMapOvr>
  <p:transition advTm="10967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 számának helye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19E9E6-7853-461E-A028-4DA51B838219}" type="slidenum">
              <a:rPr lang="hu-HU"/>
              <a:pPr/>
              <a:t>34</a:t>
            </a:fld>
            <a:endParaRPr lang="hu-H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35125" y="223839"/>
            <a:ext cx="8637588" cy="6276975"/>
            <a:chOff x="-15" y="235"/>
            <a:chExt cx="4709" cy="3905"/>
          </a:xfrm>
        </p:grpSpPr>
        <p:sp>
          <p:nvSpPr>
            <p:cNvPr id="280585" name="Text Box 9"/>
            <p:cNvSpPr txBox="1">
              <a:spLocks noChangeArrowheads="1"/>
            </p:cNvSpPr>
            <p:nvPr/>
          </p:nvSpPr>
          <p:spPr bwMode="auto">
            <a:xfrm>
              <a:off x="96" y="3660"/>
              <a:ext cx="69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hu-H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6398" name="Text Box 10"/>
            <p:cNvSpPr txBox="1">
              <a:spLocks noChangeArrowheads="1"/>
            </p:cNvSpPr>
            <p:nvPr/>
          </p:nvSpPr>
          <p:spPr bwMode="auto">
            <a:xfrm>
              <a:off x="-15" y="235"/>
              <a:ext cx="4612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3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KÖSZÖNJÜK SZÉPEN</a:t>
              </a:r>
            </a:p>
          </p:txBody>
        </p:sp>
        <p:sp>
          <p:nvSpPr>
            <p:cNvPr id="16399" name="Text Box 12"/>
            <p:cNvSpPr txBox="1">
              <a:spLocks noChangeArrowheads="1"/>
            </p:cNvSpPr>
            <p:nvPr/>
          </p:nvSpPr>
          <p:spPr bwMode="auto">
            <a:xfrm>
              <a:off x="1066" y="3816"/>
              <a:ext cx="36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hu-HU" sz="2000" b="1"/>
            </a:p>
          </p:txBody>
        </p:sp>
      </p:grp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1253765" y="1196976"/>
            <a:ext cx="9709607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5000"/>
              </a:spcBef>
            </a:pPr>
            <a:endParaRPr lang="hu-HU" sz="1400" b="1" dirty="0"/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hu-HU" sz="28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FÓRUM TAGSÁGÁNAK,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hu-HU" sz="28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PARTNEREINKNEK,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hu-HU" sz="28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TÁMOGATÓINKNAK,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hu-HU" sz="28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ÖNKÉNTESEINKNEK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hu-HU" sz="14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hu-HU" sz="1400" b="1" dirty="0">
              <a:solidFill>
                <a:srgbClr val="0000FF"/>
              </a:solidFill>
              <a:latin typeface="Monotype Corsiva" pitchFamily="66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hu-HU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28 ÉVES SIKERES TEVÉKENYSÉGET!</a:t>
            </a:r>
            <a:endParaRPr lang="hu-HU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0048" y="4557838"/>
            <a:ext cx="3127650" cy="208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3" descr="IMG_21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682" y="1161043"/>
            <a:ext cx="3308533" cy="237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Kép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2017" y="4617695"/>
            <a:ext cx="3026561" cy="201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9763" y="4559911"/>
            <a:ext cx="2874063" cy="210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Hang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879013" y="6069013"/>
            <a:ext cx="609600" cy="609600"/>
          </a:xfrm>
          <a:prstGeom prst="rect">
            <a:avLst/>
          </a:prstGeom>
        </p:spPr>
      </p:pic>
      <p:pic>
        <p:nvPicPr>
          <p:cNvPr id="5" name="Kép 4" descr="A képen személy, beltéri, csoport, személyek látható&#10;&#10;Automatikusan generált leírás">
            <a:extLst>
              <a:ext uri="{FF2B5EF4-FFF2-40B4-BE49-F238E27FC236}">
                <a16:creationId xmlns:a16="http://schemas.microsoft.com/office/drawing/2014/main" id="{06860543-DA45-4A7E-931D-1DAAE779BF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180" y="1289471"/>
            <a:ext cx="3460275" cy="2306850"/>
          </a:xfrm>
          <a:prstGeom prst="rect">
            <a:avLst/>
          </a:prstGeom>
        </p:spPr>
      </p:pic>
      <p:pic>
        <p:nvPicPr>
          <p:cNvPr id="7" name="Kép 6" descr="A képen asztal, személy, beltéri, ülő látható&#10;&#10;Automatikusan generált leírás">
            <a:extLst>
              <a:ext uri="{FF2B5EF4-FFF2-40B4-BE49-F238E27FC236}">
                <a16:creationId xmlns:a16="http://schemas.microsoft.com/office/drawing/2014/main" id="{0DE7A97F-C480-43A0-BB7F-4DF2949AAF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8" y="4621683"/>
            <a:ext cx="3057525" cy="2038350"/>
          </a:xfrm>
          <a:prstGeom prst="rect">
            <a:avLst/>
          </a:prstGeom>
        </p:spPr>
      </p:pic>
      <p:pic>
        <p:nvPicPr>
          <p:cNvPr id="17" name="Kép 16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4B3B2A1A-A6C1-4067-8CC9-99D9634ACD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18" name="Dia számának helye 4">
            <a:extLst>
              <a:ext uri="{FF2B5EF4-FFF2-40B4-BE49-F238E27FC236}">
                <a16:creationId xmlns:a16="http://schemas.microsoft.com/office/drawing/2014/main" id="{7A6A6610-78E5-4B43-AAC4-273C7ED8C257}"/>
              </a:ext>
            </a:extLst>
          </p:cNvPr>
          <p:cNvSpPr txBox="1">
            <a:spLocks/>
          </p:cNvSpPr>
          <p:nvPr/>
        </p:nvSpPr>
        <p:spPr>
          <a:xfrm>
            <a:off x="10754139" y="6500191"/>
            <a:ext cx="626166" cy="357809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spcBef>
                <a:spcPct val="20000"/>
              </a:spcBef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E7F8BE-4BB9-4CB1-85EC-58CD6F65DFCE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hu-HU" altLang="hu-HU" sz="1400"/>
          </a:p>
        </p:txBody>
      </p:sp>
    </p:spTree>
    <p:extLst>
      <p:ext uri="{BB962C8B-B14F-4D97-AF65-F5344CB8AC3E}">
        <p14:creationId xmlns:p14="http://schemas.microsoft.com/office/powerpoint/2010/main" val="592183223"/>
      </p:ext>
    </p:extLst>
  </p:cSld>
  <p:clrMapOvr>
    <a:masterClrMapping/>
  </p:clrMapOvr>
  <p:transition advTm="233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3" name="Text Box 13"/>
          <p:cNvSpPr txBox="1">
            <a:spLocks noChangeArrowheads="1"/>
          </p:cNvSpPr>
          <p:nvPr/>
        </p:nvSpPr>
        <p:spPr bwMode="auto">
          <a:xfrm>
            <a:off x="546755" y="711661"/>
            <a:ext cx="11472420" cy="629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defTabSz="723900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65188" indent="-342900" defTabSz="723900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5088" indent="-342900" defTabSz="723900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57375" indent="-342900" defTabSz="723900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79663" indent="-342900" defTabSz="723900"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836863" indent="-342900" defTabSz="723900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94063" indent="-342900" defTabSz="723900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51263" indent="-342900" defTabSz="723900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8463" indent="-342900" defTabSz="723900" fontAlgn="base">
              <a:spcBef>
                <a:spcPct val="0"/>
              </a:spcBef>
              <a:spcAft>
                <a:spcPct val="0"/>
              </a:spcAft>
              <a:tabLst>
                <a:tab pos="812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defRPr/>
            </a:pPr>
            <a:r>
              <a:rPr lang="hu-HU" altLang="hu-HU" b="1" i="1" dirty="0">
                <a:solidFill>
                  <a:srgbClr val="0000FF"/>
                </a:solidFill>
              </a:rPr>
              <a:t>10:00	Regisztráció; Megnyitó üdvözlet</a:t>
            </a:r>
          </a:p>
          <a:p>
            <a:pPr>
              <a:lnSpc>
                <a:spcPct val="85000"/>
              </a:lnSpc>
              <a:spcBef>
                <a:spcPct val="25000"/>
              </a:spcBef>
              <a:defRPr/>
            </a:pPr>
            <a:r>
              <a:rPr lang="hu-HU" altLang="hu-HU" b="1" i="1" dirty="0">
                <a:solidFill>
                  <a:srgbClr val="0000FF"/>
                </a:solidFill>
              </a:rPr>
              <a:t>10:05	Elismerések átadása</a:t>
            </a:r>
          </a:p>
          <a:p>
            <a:r>
              <a:rPr lang="hu-HU" altLang="hu-HU" sz="2000" b="1" i="1" dirty="0">
                <a:cs typeface="Arial" panose="020B0604020202020204" pitchFamily="34" charset="0"/>
              </a:rPr>
              <a:t>10:20	</a:t>
            </a:r>
            <a:r>
              <a:rPr lang="hu-HU" sz="1800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Könyvbemutató</a:t>
            </a:r>
            <a:r>
              <a:rPr lang="hu-HU" sz="1800" b="1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 	„Stratégiai </a:t>
            </a:r>
            <a:r>
              <a:rPr lang="hu-HU" sz="1800" b="1" kern="5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Kaizen</a:t>
            </a:r>
            <a:r>
              <a:rPr lang="hu-HU" sz="1800" b="1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- hogyan tehető </a:t>
            </a:r>
            <a:r>
              <a:rPr lang="hu-HU" sz="1800" b="1" kern="5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összvállalati</a:t>
            </a:r>
            <a:r>
              <a:rPr lang="hu-HU" sz="1800" b="1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szintűvé a </a:t>
            </a:r>
            <a:r>
              <a:rPr lang="hu-HU" sz="1800" b="1" kern="5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Kaizen</a:t>
            </a:r>
            <a:r>
              <a:rPr lang="hu-HU" sz="1800" b="1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fejlesztés”</a:t>
            </a:r>
          </a:p>
          <a:p>
            <a:r>
              <a:rPr lang="hu-HU" b="1" kern="50" dirty="0">
                <a:ea typeface="Times New Roman" panose="02020603050405020304" pitchFamily="18" charset="0"/>
                <a:cs typeface="Arial" panose="020B0604020202020204" pitchFamily="34" charset="0"/>
              </a:rPr>
              <a:t>				   		</a:t>
            </a:r>
            <a:r>
              <a:rPr lang="hu-HU" sz="1800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Mátrai Norbert vezető tanácsadó, egyetemi docens közreműködésével</a:t>
            </a:r>
          </a:p>
          <a:p>
            <a:r>
              <a:rPr lang="hu-HU" sz="2000" b="1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10:40	</a:t>
            </a:r>
            <a:r>
              <a:rPr lang="hu-HU" sz="1800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Előadás:		</a:t>
            </a:r>
            <a:r>
              <a:rPr lang="hu-HU" sz="1800" b="1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hu-HU" sz="1800" b="1" kern="5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High-tech</a:t>
            </a:r>
            <a:r>
              <a:rPr lang="hu-HU" sz="1800" b="1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biztonságirányítás” </a:t>
            </a:r>
            <a:r>
              <a:rPr lang="hu-HU" sz="1800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Oláh Tibor, Pan </a:t>
            </a:r>
            <a:r>
              <a:rPr lang="hu-HU" sz="1800" kern="5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Corp</a:t>
            </a:r>
            <a:r>
              <a:rPr lang="hu-HU" sz="1800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1800" kern="5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Reorg</a:t>
            </a:r>
            <a:r>
              <a:rPr lang="hu-HU" sz="1800" kern="5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Kft. ügyvezető</a:t>
            </a:r>
            <a:endParaRPr lang="hu-HU" altLang="hu-HU" sz="2200" b="1" i="1" dirty="0">
              <a:cs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  <a:defRPr/>
            </a:pPr>
            <a:endParaRPr lang="hu-HU" altLang="hu-HU" sz="2000" b="1" i="1" dirty="0"/>
          </a:p>
          <a:p>
            <a:pPr eaLnBrk="1" hangingPunct="1">
              <a:lnSpc>
                <a:spcPct val="85000"/>
              </a:lnSpc>
              <a:defRPr/>
            </a:pPr>
            <a:r>
              <a:rPr lang="hu-HU" altLang="hu-HU" b="1" i="1" dirty="0"/>
              <a:t>11:00	Kávészünet</a:t>
            </a:r>
          </a:p>
          <a:p>
            <a:pPr eaLnBrk="1" hangingPunct="1">
              <a:lnSpc>
                <a:spcPct val="85000"/>
              </a:lnSpc>
              <a:defRPr/>
            </a:pPr>
            <a:endParaRPr lang="hu-HU" altLang="hu-HU" b="1" i="1" dirty="0"/>
          </a:p>
          <a:p>
            <a:pPr eaLnBrk="1" hangingPunct="1">
              <a:lnSpc>
                <a:spcPct val="85000"/>
              </a:lnSpc>
              <a:defRPr/>
            </a:pPr>
            <a:r>
              <a:rPr lang="hu-HU" altLang="hu-HU" b="1" i="1" dirty="0">
                <a:solidFill>
                  <a:srgbClr val="0000FF"/>
                </a:solidFill>
              </a:rPr>
              <a:t>11:15	Mandátumvizsgálat. A </a:t>
            </a:r>
            <a:r>
              <a:rPr lang="hu-HU" altLang="hu-HU" b="1" i="1" dirty="0">
                <a:solidFill>
                  <a:srgbClr val="0000FF"/>
                </a:solidFill>
                <a:sym typeface="Wingdings" panose="05000000000000000000" pitchFamily="2" charset="2"/>
              </a:rPr>
              <a:t>Közgyűlés megnyitása</a:t>
            </a:r>
          </a:p>
          <a:p>
            <a:pPr marL="979488" lvl="1" indent="-457200">
              <a:lnSpc>
                <a:spcPct val="85000"/>
              </a:lnSpc>
              <a:spcAft>
                <a:spcPts val="300"/>
              </a:spcAft>
              <a:buAutoNum type="arabicPeriod"/>
              <a:defRPr/>
            </a:pPr>
            <a:r>
              <a:rPr lang="hu-HU" altLang="hu-HU" b="1" dirty="0"/>
              <a:t>Közgyűlést levezető elnök, Jegyzőkönyvvezető és Jegyzőkönyv hitelesítők megválasztása.</a:t>
            </a:r>
          </a:p>
          <a:p>
            <a:pPr marL="979488" lvl="1" indent="-457200">
              <a:lnSpc>
                <a:spcPct val="85000"/>
              </a:lnSpc>
              <a:spcAft>
                <a:spcPts val="300"/>
              </a:spcAft>
              <a:buAutoNum type="arabicPeriod"/>
              <a:defRPr/>
            </a:pPr>
            <a:r>
              <a:rPr lang="hu-HU" altLang="hu-HU" b="1" dirty="0"/>
              <a:t>Napirendi pontok elfogadása.</a:t>
            </a:r>
          </a:p>
          <a:p>
            <a:pPr marL="979488" lvl="1" indent="-457200">
              <a:lnSpc>
                <a:spcPct val="85000"/>
              </a:lnSpc>
              <a:spcAft>
                <a:spcPts val="300"/>
              </a:spcAft>
              <a:buAutoNum type="arabicPeriod"/>
              <a:defRPr/>
            </a:pPr>
            <a:r>
              <a:rPr lang="hu-HU" altLang="hu-HU" b="1" dirty="0"/>
              <a:t>Előterjesztés: Beszámoló és Közhasznúsági mellékletek az Egyesület 2021. évi tevékenységéről, gazdálkodásáról.</a:t>
            </a:r>
          </a:p>
          <a:p>
            <a:pPr marL="979488" lvl="1" indent="-457200">
              <a:lnSpc>
                <a:spcPct val="85000"/>
              </a:lnSpc>
              <a:spcAft>
                <a:spcPts val="300"/>
              </a:spcAft>
              <a:buAutoNum type="arabicPeriod"/>
              <a:defRPr/>
            </a:pPr>
            <a:r>
              <a:rPr lang="hu-HU" altLang="hu-HU" b="1" dirty="0"/>
              <a:t>Előterjesztés: FB Jelentés az ISOFÓRUM Egyesület 2021. évi tevékenységéről.</a:t>
            </a:r>
          </a:p>
          <a:p>
            <a:pPr marL="979488" lvl="1" indent="-457200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/>
            </a:pPr>
            <a:r>
              <a:rPr lang="hu-HU" altLang="hu-HU" b="1" dirty="0"/>
              <a:t>A 2021. évi Beszámolók megbeszélése, Közgyűlés általi elfogadása.</a:t>
            </a:r>
          </a:p>
          <a:p>
            <a:pPr marL="979488" lvl="1" indent="-457200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/>
            </a:pPr>
            <a:r>
              <a:rPr lang="hu-HU" altLang="hu-HU" b="1" dirty="0"/>
              <a:t>Tájékoztatás az ETT tagságában és az ÉPÁG vezetésében történt változásokról.</a:t>
            </a:r>
          </a:p>
          <a:p>
            <a:pPr marL="979488" lvl="1" indent="-457200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/>
            </a:pPr>
            <a:r>
              <a:rPr lang="hu-HU" altLang="hu-HU" b="1" dirty="0"/>
              <a:t>Előterjesztés: 2022. évi Rendezvénynaptár és a 2022. évi Költségvetés, illetve a 2023. évi tagdíjemelés mértéke.</a:t>
            </a:r>
          </a:p>
          <a:p>
            <a:pPr marL="979488" lvl="1" indent="-457200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/>
            </a:pPr>
            <a:r>
              <a:rPr lang="hu-HU" altLang="hu-HU" b="1" dirty="0"/>
              <a:t>A 2022. évi Rendezvénynaptár, a 2022. évi Költségvetés, a 2023. évi tagdíjemelés mértékének megvitatása, elfogadása.</a:t>
            </a:r>
          </a:p>
          <a:p>
            <a:pPr marL="0" indent="0">
              <a:lnSpc>
                <a:spcPct val="90000"/>
              </a:lnSpc>
              <a:defRPr/>
            </a:pPr>
            <a:endParaRPr lang="hu-HU" altLang="hu-HU" sz="11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b="1" i="1" dirty="0">
                <a:solidFill>
                  <a:srgbClr val="0000FF"/>
                </a:solidFill>
                <a:sym typeface="Wingdings" panose="05000000000000000000" pitchFamily="2" charset="2"/>
              </a:rPr>
              <a:t>12:15	Közgyűlés vége.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hu-HU" altLang="hu-HU" b="1" i="1" dirty="0">
                <a:solidFill>
                  <a:srgbClr val="0000FF"/>
                </a:solidFill>
                <a:sym typeface="Wingdings" panose="05000000000000000000" pitchFamily="2" charset="2"/>
              </a:rPr>
              <a:t>		Szendvicsebéd. Beszélgetések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43B1D33E-A909-4994-8277-9410A589CC49}"/>
              </a:ext>
            </a:extLst>
          </p:cNvPr>
          <p:cNvSpPr/>
          <p:nvPr/>
        </p:nvSpPr>
        <p:spPr>
          <a:xfrm>
            <a:off x="2743200" y="94264"/>
            <a:ext cx="6966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sz="2800" b="1" cap="all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 Közgyűlés NAPIREND</a:t>
            </a:r>
          </a:p>
        </p:txBody>
      </p:sp>
      <p:sp>
        <p:nvSpPr>
          <p:cNvPr id="6" name="Dia számának helye 1">
            <a:extLst>
              <a:ext uri="{FF2B5EF4-FFF2-40B4-BE49-F238E27FC236}">
                <a16:creationId xmlns:a16="http://schemas.microsoft.com/office/drawing/2014/main" id="{AB04F33B-902B-4B61-B836-C5F3AFED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0672" y="6356350"/>
            <a:ext cx="823127" cy="365125"/>
          </a:xfrm>
        </p:spPr>
        <p:txBody>
          <a:bodyPr/>
          <a:lstStyle/>
          <a:p>
            <a:pPr>
              <a:defRPr/>
            </a:pPr>
            <a:fld id="{F31D7869-AE0A-46A1-950C-C623150B5195}" type="slidenum">
              <a:rPr lang="hu-HU" sz="1400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hu-HU" sz="1400" dirty="0">
              <a:solidFill>
                <a:srgbClr val="000000"/>
              </a:solidFill>
            </a:endParaRPr>
          </a:p>
        </p:txBody>
      </p:sp>
      <p:pic>
        <p:nvPicPr>
          <p:cNvPr id="7" name="Kép 6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1C60C228-7BAD-4A43-B8ED-BABCD3237F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8" name="Élőláb helye 2">
            <a:extLst>
              <a:ext uri="{FF2B5EF4-FFF2-40B4-BE49-F238E27FC236}">
                <a16:creationId xmlns:a16="http://schemas.microsoft.com/office/drawing/2014/main" id="{EA47F93D-8CA0-4C3B-9084-982B9A8C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0543" y="6466790"/>
            <a:ext cx="2431938" cy="32067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349501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41"/>
          <p:cNvSpPr txBox="1">
            <a:spLocks noChangeArrowheads="1"/>
          </p:cNvSpPr>
          <p:nvPr/>
        </p:nvSpPr>
        <p:spPr bwMode="auto">
          <a:xfrm>
            <a:off x="688157" y="1395633"/>
            <a:ext cx="10869105" cy="226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FontTx/>
              <a:buNone/>
            </a:pPr>
            <a:endParaRPr lang="hu-HU" altLang="hu-HU" sz="16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25000"/>
              </a:spcBef>
              <a:buFontTx/>
              <a:buNone/>
            </a:pPr>
            <a:r>
              <a:rPr lang="hu-HU" altLang="hu-HU" sz="3600" b="1" dirty="0">
                <a:solidFill>
                  <a:srgbClr val="0000FF"/>
                </a:solidFill>
                <a:cs typeface="Arial" panose="020B0604020202020204" pitchFamily="34" charset="0"/>
              </a:rPr>
              <a:t>1-2. Beszámoló és Közhasznúsági Mellékletek</a:t>
            </a:r>
          </a:p>
          <a:p>
            <a:pPr algn="ctr" eaLnBrk="1" hangingPunct="1">
              <a:spcBef>
                <a:spcPct val="25000"/>
              </a:spcBef>
              <a:buFontTx/>
              <a:buNone/>
            </a:pPr>
            <a:r>
              <a:rPr lang="hu-HU" altLang="hu-HU" sz="3600" b="1" dirty="0">
                <a:solidFill>
                  <a:srgbClr val="0000FF"/>
                </a:solidFill>
                <a:cs typeface="Arial" panose="020B0604020202020204" pitchFamily="34" charset="0"/>
              </a:rPr>
              <a:t>az EGYESÜLET 2021. évi tevékenységéről és eredményeiről.</a:t>
            </a:r>
            <a:endParaRPr lang="hu-HU" altLang="hu-HU" sz="1800" b="1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10530672" y="6356350"/>
            <a:ext cx="823127" cy="365125"/>
          </a:xfrm>
        </p:spPr>
        <p:txBody>
          <a:bodyPr/>
          <a:lstStyle/>
          <a:p>
            <a:pPr>
              <a:defRPr/>
            </a:pPr>
            <a:fld id="{F31D7869-AE0A-46A1-950C-C623150B5195}" type="slidenum">
              <a:rPr lang="hu-HU" sz="1400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14B59A18-6ECE-4FDF-8264-48381041F496}"/>
              </a:ext>
            </a:extLst>
          </p:cNvPr>
          <p:cNvSpPr/>
          <p:nvPr/>
        </p:nvSpPr>
        <p:spPr>
          <a:xfrm>
            <a:off x="2743200" y="311085"/>
            <a:ext cx="6966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sz="3200" b="1" cap="all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 Közgyűlés</a:t>
            </a:r>
          </a:p>
        </p:txBody>
      </p:sp>
      <p:pic>
        <p:nvPicPr>
          <p:cNvPr id="7" name="Kép 6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045849EC-52E8-4D8A-B923-5BDC92930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8" name="Élőláb helye 2">
            <a:extLst>
              <a:ext uri="{FF2B5EF4-FFF2-40B4-BE49-F238E27FC236}">
                <a16:creationId xmlns:a16="http://schemas.microsoft.com/office/drawing/2014/main" id="{954C4816-2AD8-4C57-BD7F-A6ABD35B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0086" y="6410228"/>
            <a:ext cx="2431938" cy="32067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/>
              <a:t>35. Közgyűlés-2022.03.31.</a:t>
            </a:r>
            <a:endParaRPr lang="hu-HU" altLang="hu-HU" sz="1200" dirty="0"/>
          </a:p>
        </p:txBody>
      </p:sp>
    </p:spTree>
    <p:extLst>
      <p:ext uri="{BB962C8B-B14F-4D97-AF65-F5344CB8AC3E}">
        <p14:creationId xmlns:p14="http://schemas.microsoft.com/office/powerpoint/2010/main" val="1319650439"/>
      </p:ext>
    </p:extLst>
  </p:cSld>
  <p:clrMapOvr>
    <a:masterClrMapping/>
  </p:clrMapOvr>
  <p:transition advTm="1224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082"/>
          <p:cNvSpPr txBox="1">
            <a:spLocks noChangeArrowheads="1"/>
          </p:cNvSpPr>
          <p:nvPr/>
        </p:nvSpPr>
        <p:spPr bwMode="auto">
          <a:xfrm>
            <a:off x="1191883" y="288300"/>
            <a:ext cx="106293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hu-HU" altLang="hu-HU" b="1" cap="all" dirty="0">
                <a:solidFill>
                  <a:srgbClr val="006600"/>
                </a:solidFill>
                <a:cs typeface="Arial" panose="020B0604020202020204" pitchFamily="34" charset="0"/>
              </a:rPr>
              <a:t>AZ EGYESÜLET Szakmai és anyagi stabilitása </a:t>
            </a:r>
          </a:p>
        </p:txBody>
      </p:sp>
      <p:sp>
        <p:nvSpPr>
          <p:cNvPr id="13315" name="Text Box 2083"/>
          <p:cNvSpPr txBox="1">
            <a:spLocks noChangeArrowheads="1"/>
          </p:cNvSpPr>
          <p:nvPr/>
        </p:nvSpPr>
        <p:spPr bwMode="auto">
          <a:xfrm>
            <a:off x="649223" y="1162975"/>
            <a:ext cx="11171989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u-HU" sz="2800" b="1" dirty="0">
                <a:solidFill>
                  <a:srgbClr val="0000CC"/>
                </a:solidFill>
              </a:rPr>
              <a:t>Távmunkában működés 16 éve, közelítés a digitális információ- és adatkezelés irányába.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sz="2800" b="1" dirty="0">
                <a:solidFill>
                  <a:srgbClr val="0000CC"/>
                </a:solidFill>
              </a:rPr>
              <a:t>2017-től OneDrive felületen felhőben dolgozás és adat tárolás.</a:t>
            </a:r>
          </a:p>
          <a:p>
            <a:pPr marL="0" indent="0"/>
            <a:endParaRPr lang="hu-HU" altLang="hu-HU" sz="2800" b="1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>
                <a:cs typeface="Arial" panose="020B0604020202020204" pitchFamily="34" charset="0"/>
              </a:rPr>
              <a:t>20 éves statisztikai adatbázissal rendelkezünk.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>
                <a:cs typeface="Arial" panose="020B0604020202020204" pitchFamily="34" charset="0"/>
              </a:rPr>
              <a:t>Több mint 2000 db digitalizált fotónk van elmentve.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>
                <a:solidFill>
                  <a:srgbClr val="0000FF"/>
                </a:solidFill>
                <a:cs typeface="Arial" panose="020B0604020202020204" pitchFamily="34" charset="0"/>
              </a:rPr>
              <a:t>14.740 személy vett részt és 840 előadó szerepelt a Nemzeti Minőségügyi Konferenciákon.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altLang="hu-HU" sz="2800" b="1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>
                <a:solidFill>
                  <a:srgbClr val="008000"/>
                </a:solidFill>
                <a:cs typeface="Arial" panose="020B0604020202020204" pitchFamily="34" charset="0"/>
              </a:rPr>
              <a:t>2002-2019. között nyereséges volt az egyesület.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altLang="hu-HU" sz="2800" b="1" dirty="0">
                <a:solidFill>
                  <a:srgbClr val="8E0000"/>
                </a:solidFill>
                <a:cs typeface="Arial" panose="020B0604020202020204" pitchFamily="34" charset="0"/>
              </a:rPr>
              <a:t>2020-2021. években a Covid-19 pandémia komolyan sújtotta az egyesületet, ami felveti a fenntarthatóság átgondolását!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11012556" y="6356350"/>
            <a:ext cx="685801" cy="365125"/>
          </a:xfrm>
        </p:spPr>
        <p:txBody>
          <a:bodyPr/>
          <a:lstStyle/>
          <a:p>
            <a:fld id="{F0529717-B7E1-41B5-A660-92686EFD5FBD}" type="slidenum">
              <a:rPr lang="hu-HU" sz="1400" smtClean="0">
                <a:solidFill>
                  <a:schemeClr val="tx1"/>
                </a:solidFill>
              </a:rPr>
              <a:pPr/>
              <a:t>6</a:t>
            </a:fld>
            <a:r>
              <a:rPr lang="hu-HU" sz="1400" dirty="0">
                <a:solidFill>
                  <a:schemeClr val="tx1"/>
                </a:solidFill>
              </a:rPr>
              <a:t>/33</a:t>
            </a:r>
          </a:p>
        </p:txBody>
      </p:sp>
      <p:pic>
        <p:nvPicPr>
          <p:cNvPr id="7" name="Kép 6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2767B1A1-4A7F-45FC-A0A4-2C3C34A0E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9" name="Élőláb helye 2">
            <a:extLst>
              <a:ext uri="{FF2B5EF4-FFF2-40B4-BE49-F238E27FC236}">
                <a16:creationId xmlns:a16="http://schemas.microsoft.com/office/drawing/2014/main" id="{FB0AB9B5-804E-4012-AFD7-C417C810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0086" y="6410228"/>
            <a:ext cx="2431938" cy="320674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/>
              <a:t>35. Közgyűlés-2022.03.31.</a:t>
            </a:r>
            <a:endParaRPr lang="hu-HU" altLang="hu-HU" sz="1200" dirty="0"/>
          </a:p>
        </p:txBody>
      </p:sp>
    </p:spTree>
    <p:extLst>
      <p:ext uri="{BB962C8B-B14F-4D97-AF65-F5344CB8AC3E}">
        <p14:creationId xmlns:p14="http://schemas.microsoft.com/office/powerpoint/2010/main" val="33234211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25865" y="1095478"/>
            <a:ext cx="10821970" cy="430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00CC"/>
                </a:solidFill>
              </a:rPr>
              <a:t>Átlátható, szabályozott a működés, amit példaértékűnek tart a tagság.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00CC"/>
                </a:solidFill>
              </a:rPr>
              <a:t>Tanúsított minőségirányítási rendszer 19. éve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400" b="1" dirty="0"/>
              <a:t>Hagyományőrzés - etikus elismerési rendszer működtetése (pl. 2021-ben k</a:t>
            </a:r>
            <a:r>
              <a:rPr lang="hu-HU" altLang="hu-HU" sz="2400" b="1" dirty="0"/>
              <a:t>önyv- és tárgyajándék 83 fő részére)</a:t>
            </a:r>
            <a:r>
              <a:rPr lang="hu-HU" sz="2400" b="1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altLang="hu-HU" sz="2400" b="1" dirty="0">
                <a:solidFill>
                  <a:srgbClr val="008000"/>
                </a:solidFill>
              </a:rPr>
              <a:t>Csapatmunka és társadalmi elkötelezettség (közhasznúság 19. éve).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C00000"/>
                </a:solidFill>
              </a:rPr>
              <a:t>Nyílt, folyamatos kommunikáció a tagsággal.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C00000"/>
                </a:solidFill>
              </a:rPr>
              <a:t>Vezetői elkötelezettség a szervezet és a szakma iránt.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400" b="1" dirty="0"/>
              <a:t>2020-2021. évi Covid-19 pandémia idején gyors alkalmazkodás.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00CC"/>
                </a:solidFill>
              </a:rPr>
              <a:t>Egységes arculati megjelenés. 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400" b="1" dirty="0">
                <a:solidFill>
                  <a:srgbClr val="0000CC"/>
                </a:solidFill>
              </a:rPr>
              <a:t>Minőségi elismerések az egyesületnek és a tisztségviselőknek.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635125" y="270484"/>
            <a:ext cx="84596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ÉRTÉKRENDÜNK</a:t>
            </a:r>
          </a:p>
        </p:txBody>
      </p:sp>
      <p:pic>
        <p:nvPicPr>
          <p:cNvPr id="6" name="Kép 5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A8652FEE-8B90-4A72-9B2D-65B04B67A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7" name="Dia számának helye 3">
            <a:extLst>
              <a:ext uri="{FF2B5EF4-FFF2-40B4-BE49-F238E27FC236}">
                <a16:creationId xmlns:a16="http://schemas.microsoft.com/office/drawing/2014/main" id="{82089550-29AE-484A-9A50-7B5E0772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304" y="6356350"/>
            <a:ext cx="92049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C775A-916C-49D8-B020-83ABEEBAE70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r>
              <a:rPr lang="hu-HU" altLang="hu-HU" sz="1400" dirty="0"/>
              <a:t>/33</a:t>
            </a:r>
          </a:p>
        </p:txBody>
      </p:sp>
      <p:sp>
        <p:nvSpPr>
          <p:cNvPr id="9" name="Élőláb helye 2">
            <a:extLst>
              <a:ext uri="{FF2B5EF4-FFF2-40B4-BE49-F238E27FC236}">
                <a16:creationId xmlns:a16="http://schemas.microsoft.com/office/drawing/2014/main" id="{B640A05C-B4B8-404D-9C33-2F2CAF4D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0086" y="6447934"/>
            <a:ext cx="2431937" cy="28296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</p:spTree>
    <p:extLst>
      <p:ext uri="{BB962C8B-B14F-4D97-AF65-F5344CB8AC3E}">
        <p14:creationId xmlns:p14="http://schemas.microsoft.com/office/powerpoint/2010/main" val="4175033299"/>
      </p:ext>
    </p:extLst>
  </p:cSld>
  <p:clrMapOvr>
    <a:masterClrMapping/>
  </p:clrMapOvr>
  <p:transition advTm="10967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635125" y="99034"/>
            <a:ext cx="96724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MINŐSÉGCÉLOK 2021. Terv/Teljesítés: QC1</a:t>
            </a:r>
          </a:p>
        </p:txBody>
      </p:sp>
      <p:pic>
        <p:nvPicPr>
          <p:cNvPr id="6" name="Kép 5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A8652FEE-8B90-4A72-9B2D-65B04B67AD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7" name="Dia számának helye 3">
            <a:extLst>
              <a:ext uri="{FF2B5EF4-FFF2-40B4-BE49-F238E27FC236}">
                <a16:creationId xmlns:a16="http://schemas.microsoft.com/office/drawing/2014/main" id="{82089550-29AE-484A-9A50-7B5E0772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304" y="6356350"/>
            <a:ext cx="92049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C775A-916C-49D8-B020-83ABEEBAE70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hu-HU" altLang="hu-HU" sz="1400" dirty="0"/>
          </a:p>
        </p:txBody>
      </p:sp>
      <p:sp>
        <p:nvSpPr>
          <p:cNvPr id="9" name="Élőláb helye 2">
            <a:extLst>
              <a:ext uri="{FF2B5EF4-FFF2-40B4-BE49-F238E27FC236}">
                <a16:creationId xmlns:a16="http://schemas.microsoft.com/office/drawing/2014/main" id="{B640A05C-B4B8-404D-9C33-2F2CAF4D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0086" y="6447934"/>
            <a:ext cx="2431937" cy="282968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FC99C402-3622-4F4D-831E-A353DC7E4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978760"/>
              </p:ext>
            </p:extLst>
          </p:nvPr>
        </p:nvGraphicFramePr>
        <p:xfrm>
          <a:off x="884453" y="735293"/>
          <a:ext cx="10601324" cy="57015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4019">
                  <a:extLst>
                    <a:ext uri="{9D8B030D-6E8A-4147-A177-3AD203B41FA5}">
                      <a16:colId xmlns:a16="http://schemas.microsoft.com/office/drawing/2014/main" val="2463412508"/>
                    </a:ext>
                  </a:extLst>
                </a:gridCol>
                <a:gridCol w="2598457">
                  <a:extLst>
                    <a:ext uri="{9D8B030D-6E8A-4147-A177-3AD203B41FA5}">
                      <a16:colId xmlns:a16="http://schemas.microsoft.com/office/drawing/2014/main" val="4287349947"/>
                    </a:ext>
                  </a:extLst>
                </a:gridCol>
                <a:gridCol w="1558782">
                  <a:extLst>
                    <a:ext uri="{9D8B030D-6E8A-4147-A177-3AD203B41FA5}">
                      <a16:colId xmlns:a16="http://schemas.microsoft.com/office/drawing/2014/main" val="2385521066"/>
                    </a:ext>
                  </a:extLst>
                </a:gridCol>
                <a:gridCol w="1558782">
                  <a:extLst>
                    <a:ext uri="{9D8B030D-6E8A-4147-A177-3AD203B41FA5}">
                      <a16:colId xmlns:a16="http://schemas.microsoft.com/office/drawing/2014/main" val="617194921"/>
                    </a:ext>
                  </a:extLst>
                </a:gridCol>
                <a:gridCol w="1351284">
                  <a:extLst>
                    <a:ext uri="{9D8B030D-6E8A-4147-A177-3AD203B41FA5}">
                      <a16:colId xmlns:a16="http://schemas.microsoft.com/office/drawing/2014/main" val="3879481124"/>
                    </a:ext>
                  </a:extLst>
                </a:gridCol>
              </a:tblGrid>
              <a:tr h="867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A megvalósítási program leírása</a:t>
                      </a:r>
                      <a:endParaRPr lang="hu-HU" sz="1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7" marR="31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Kapcsolódó dokumentum/feljegyzés</a:t>
                      </a:r>
                    </a:p>
                  </a:txBody>
                  <a:tcPr marL="31457" marR="31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Felelős neve</a:t>
                      </a:r>
                      <a:endParaRPr lang="hu-HU" sz="1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7" marR="31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Határidő</a:t>
                      </a:r>
                      <a:endParaRPr lang="hu-HU" sz="1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7" marR="31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Teljesítve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dátum/aláírás</a:t>
                      </a:r>
                      <a:endParaRPr lang="hu-HU" sz="1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57" marR="3145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333498"/>
                  </a:ext>
                </a:extLst>
              </a:tr>
              <a:tr h="126119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hu-HU" sz="1600" b="1" dirty="0">
                          <a:solidFill>
                            <a:srgbClr val="008000"/>
                          </a:solidFill>
                          <a:effectLst/>
                        </a:rPr>
                        <a:t>A Minőségirányítási Rendszer folyamatos működtetése vezetőség általi rendszeres felülvizsgálása.</a:t>
                      </a:r>
                    </a:p>
                    <a:p>
                      <a:pPr marL="22860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8000"/>
                          </a:solidFill>
                          <a:effectLst/>
                        </a:rPr>
                        <a:t>   A MIR külső fél általi tanúsítása;</a:t>
                      </a:r>
                    </a:p>
                    <a:p>
                      <a:pPr marL="22860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8000"/>
                          </a:solidFill>
                          <a:effectLst/>
                        </a:rPr>
                        <a:t>   2022. évi megújító tanúsítása.</a:t>
                      </a:r>
                      <a:endParaRPr lang="hu-HU" sz="16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solidFill>
                            <a:srgbClr val="008000"/>
                          </a:solidFill>
                          <a:effectLst/>
                        </a:rPr>
                        <a:t>MIR Kézikönyv és dokumentáció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solidFill>
                            <a:srgbClr val="008000"/>
                          </a:solidFill>
                          <a:effectLst/>
                        </a:rPr>
                        <a:t>Egyesületi nyilvántartások</a:t>
                      </a:r>
                      <a:endParaRPr lang="hu-HU" sz="16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solidFill>
                            <a:srgbClr val="008000"/>
                          </a:solidFill>
                          <a:effectLst/>
                        </a:rPr>
                        <a:t>elnökség</a:t>
                      </a:r>
                      <a:endParaRPr lang="hu-HU" sz="16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solidFill>
                            <a:srgbClr val="008000"/>
                          </a:solidFill>
                          <a:effectLst/>
                        </a:rPr>
                        <a:t>2021. febr. 12.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solidFill>
                            <a:srgbClr val="008000"/>
                          </a:solidFill>
                          <a:effectLst/>
                        </a:rPr>
                        <a:t>2021.márc.11.</a:t>
                      </a:r>
                      <a:endParaRPr lang="hu-HU" sz="16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solidFill>
                            <a:srgbClr val="008000"/>
                          </a:solidFill>
                          <a:effectLst/>
                        </a:rPr>
                        <a:t>Teljesítve 2020.12.17-én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600" b="1" dirty="0">
                          <a:solidFill>
                            <a:srgbClr val="008000"/>
                          </a:solidFill>
                          <a:effectLst/>
                        </a:rPr>
                        <a:t>Teljesítve</a:t>
                      </a: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038789"/>
                  </a:ext>
                </a:extLst>
              </a:tr>
              <a:tr h="8223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 startAt="2"/>
                      </a:pPr>
                      <a:r>
                        <a:rPr lang="hu-HU" sz="1400" b="1" dirty="0">
                          <a:solidFill>
                            <a:srgbClr val="8E0000"/>
                          </a:solidFill>
                          <a:effectLst/>
                        </a:rPr>
                        <a:t>A tagság létszámának megtartása és új tagok megnyerése:  10 új jogi tag, és 10 új egyéni tag beléptetése az egyesületbe.</a:t>
                      </a:r>
                      <a:endParaRPr lang="hu-HU" sz="1400" b="1" dirty="0">
                        <a:solidFill>
                          <a:srgbClr val="8E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8E0000"/>
                          </a:solidFill>
                          <a:effectLst/>
                        </a:rPr>
                        <a:t> 2020/3. Elnökségi ülés határozata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8E0000"/>
                          </a:solidFill>
                          <a:effectLst/>
                        </a:rPr>
                        <a:t>Tagsági nyilvántartások</a:t>
                      </a: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8E0000"/>
                          </a:solidFill>
                          <a:effectLst/>
                        </a:rPr>
                        <a:t> elnökség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8E0000"/>
                          </a:solidFill>
                          <a:effectLst/>
                        </a:rPr>
                        <a:t>ÉPÁG vezetők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8E0000"/>
                          </a:solidFill>
                          <a:effectLst/>
                        </a:rPr>
                        <a:t>elnök</a:t>
                      </a:r>
                      <a:endParaRPr lang="hu-HU" sz="1400" b="1" dirty="0">
                        <a:solidFill>
                          <a:srgbClr val="8E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8E0000"/>
                          </a:solidFill>
                          <a:effectLst/>
                        </a:rPr>
                        <a:t> 2021.11.30-ig folyamatosan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hu-HU" sz="1400" b="1" dirty="0">
                        <a:solidFill>
                          <a:srgbClr val="8E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8E0000"/>
                          </a:solidFill>
                          <a:effectLst/>
                        </a:rPr>
                        <a:t> Belépő új tag: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8E0000"/>
                          </a:solidFill>
                          <a:effectLst/>
                        </a:rPr>
                        <a:t>9 jogi tag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8E0000"/>
                          </a:solidFill>
                          <a:effectLst/>
                        </a:rPr>
                        <a:t>14 egyéni tag</a:t>
                      </a: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99042"/>
                  </a:ext>
                </a:extLst>
              </a:tr>
              <a:tr h="701780">
                <a:tc row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+mj-lt"/>
                        <a:buAutoNum type="arabicPeriod" startAt="3"/>
                      </a:pPr>
                      <a:r>
                        <a:rPr lang="hu-HU" sz="1400" b="1" dirty="0">
                          <a:solidFill>
                            <a:srgbClr val="008000"/>
                          </a:solidFill>
                          <a:effectLst/>
                        </a:rPr>
                        <a:t>A XXVIII. NMK eredményes megszervezése és lebonyolítása (HH Pelion Tapolca).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+mj-lt"/>
                        <a:buAutoNum type="arabicPeriod" startAt="3"/>
                      </a:pPr>
                      <a:r>
                        <a:rPr lang="hu-HU" sz="1400" b="1" dirty="0">
                          <a:solidFill>
                            <a:srgbClr val="008000"/>
                          </a:solidFill>
                          <a:effectLst/>
                        </a:rPr>
                        <a:t>A vevői elégedettség szinten tartása az előző évekhez viszonyítva.</a:t>
                      </a: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8000"/>
                          </a:solidFill>
                          <a:effectLst/>
                        </a:rPr>
                        <a:t>XXVIII. Nemzeti Minőségügyi Konferencia Program.</a:t>
                      </a: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8000"/>
                          </a:solidFill>
                          <a:effectLst/>
                        </a:rPr>
                        <a:t>elnökség</a:t>
                      </a:r>
                      <a:endParaRPr lang="hu-HU" sz="14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>
                          <a:solidFill>
                            <a:srgbClr val="008000"/>
                          </a:solidFill>
                          <a:effectLst/>
                        </a:rPr>
                        <a:t>2021.09.17.</a:t>
                      </a:r>
                      <a:endParaRPr lang="hu-HU" sz="1400" b="1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8000"/>
                          </a:solidFill>
                          <a:effectLst/>
                        </a:rPr>
                        <a:t>Teljesítve</a:t>
                      </a:r>
                      <a:endParaRPr lang="hu-HU" sz="14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825258"/>
                  </a:ext>
                </a:extLst>
              </a:tr>
              <a:tr h="54672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8000"/>
                          </a:solidFill>
                          <a:effectLst/>
                        </a:rPr>
                        <a:t>Elégedettségi felmérések elvégzése, nyilvántartása</a:t>
                      </a:r>
                      <a:endParaRPr lang="hu-HU" sz="14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8000"/>
                          </a:solidFill>
                          <a:effectLst/>
                        </a:rPr>
                        <a:t>titkárság</a:t>
                      </a:r>
                      <a:endParaRPr lang="hu-HU" sz="14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8000"/>
                          </a:solidFill>
                          <a:effectLst/>
                        </a:rPr>
                        <a:t>2021.09.30.</a:t>
                      </a:r>
                      <a:endParaRPr lang="hu-HU" sz="14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8000"/>
                          </a:solidFill>
                          <a:effectLst/>
                        </a:rPr>
                        <a:t>Teljesítve</a:t>
                      </a:r>
                      <a:endParaRPr lang="hu-HU" sz="1400" b="1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929029"/>
                  </a:ext>
                </a:extLst>
              </a:tr>
              <a:tr h="113935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+mj-lt"/>
                        <a:buAutoNum type="arabicPeriod" startAt="5"/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A </a:t>
                      </a:r>
                      <a:r>
                        <a:rPr lang="hu-HU" sz="1400" b="1" dirty="0" err="1">
                          <a:solidFill>
                            <a:srgbClr val="0000CC"/>
                          </a:solidFill>
                          <a:effectLst/>
                        </a:rPr>
                        <a:t>pandemia</a:t>
                      </a: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 miatt a valós céglátogatások helyett Virtuális cégtúra (</a:t>
                      </a:r>
                      <a:r>
                        <a:rPr lang="hu-HU" sz="1400" b="1" dirty="0" err="1">
                          <a:solidFill>
                            <a:srgbClr val="0000CC"/>
                          </a:solidFill>
                          <a:effectLst/>
                        </a:rPr>
                        <a:t>VirTúra</a:t>
                      </a: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) szervezése („Ha kinyílnak a rejtett ajtók” címmel).  </a:t>
                      </a: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   Az elégedettség szinten tartása.</a:t>
                      </a:r>
                      <a:endParaRPr lang="hu-HU" sz="1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2021. évi Szakmai rendezvények Program elkészítése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Elégedettség mérések végzése nyilvántartása.</a:t>
                      </a:r>
                      <a:endParaRPr lang="hu-HU" sz="1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elnök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Titkárság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endParaRPr lang="hu-HU" sz="1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2021. márc. 30.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folyamatosan az év folyamán</a:t>
                      </a:r>
                      <a:endParaRPr lang="hu-HU" sz="1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Teljesítve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u-HU" sz="1400" b="1" dirty="0">
                          <a:solidFill>
                            <a:srgbClr val="0000CC"/>
                          </a:solidFill>
                          <a:effectLst/>
                        </a:rPr>
                        <a:t>Teljesítve</a:t>
                      </a:r>
                      <a:endParaRPr lang="hu-HU" sz="1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016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165599"/>
      </p:ext>
    </p:extLst>
  </p:cSld>
  <p:clrMapOvr>
    <a:masterClrMapping/>
  </p:clrMapOvr>
  <p:transition advTm="10967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15"/>
          <p:cNvSpPr txBox="1">
            <a:spLocks noChangeArrowheads="1"/>
          </p:cNvSpPr>
          <p:nvPr/>
        </p:nvSpPr>
        <p:spPr bwMode="auto">
          <a:xfrm>
            <a:off x="621792" y="1082040"/>
            <a:ext cx="105887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800" b="1" dirty="0">
                <a:solidFill>
                  <a:srgbClr val="0000FF"/>
                </a:solidFill>
              </a:rPr>
              <a:t>	Tagság létszámának stabilizálása, legalább 10 új jogi tag és 10 új egyéni tag beléptetése az </a:t>
            </a:r>
            <a:r>
              <a:rPr lang="hu-HU" altLang="hu-HU" sz="2800" b="1" dirty="0" err="1">
                <a:solidFill>
                  <a:srgbClr val="0000FF"/>
                </a:solidFill>
              </a:rPr>
              <a:t>ISOFÓRUM-ba</a:t>
            </a:r>
            <a:r>
              <a:rPr lang="hu-HU" altLang="hu-HU" sz="2800" b="1" dirty="0">
                <a:solidFill>
                  <a:srgbClr val="0000FF"/>
                </a:solidFill>
              </a:rPr>
              <a:t>.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539245"/>
              </p:ext>
            </p:extLst>
          </p:nvPr>
        </p:nvGraphicFramePr>
        <p:xfrm>
          <a:off x="1809947" y="2295144"/>
          <a:ext cx="8449584" cy="29700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2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7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7801">
                  <a:extLst>
                    <a:ext uri="{9D8B030D-6E8A-4147-A177-3AD203B41FA5}">
                      <a16:colId xmlns:a16="http://schemas.microsoft.com/office/drawing/2014/main" val="2111305521"/>
                    </a:ext>
                  </a:extLst>
                </a:gridCol>
              </a:tblGrid>
              <a:tr h="4386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kern="50" dirty="0">
                          <a:solidFill>
                            <a:schemeClr val="tx1"/>
                          </a:solidFill>
                          <a:effectLst/>
                        </a:rPr>
                        <a:t>Megnevezés/Évek</a:t>
                      </a:r>
                      <a:endParaRPr lang="hu-HU" sz="24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kern="5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hu-HU" sz="24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kern="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kern="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kern="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6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kern="50" dirty="0">
                          <a:solidFill>
                            <a:srgbClr val="006600"/>
                          </a:solidFill>
                          <a:effectLst/>
                        </a:rPr>
                        <a:t>Belépők száma</a:t>
                      </a:r>
                      <a:endParaRPr lang="hu-HU" sz="2400" kern="5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rgbClr val="006600"/>
                          </a:solidFill>
                          <a:effectLst/>
                        </a:rPr>
                        <a:t> 16 j.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rgbClr val="006600"/>
                          </a:solidFill>
                          <a:effectLst/>
                        </a:rPr>
                        <a:t> 8e.</a:t>
                      </a:r>
                      <a:endParaRPr lang="hu-HU" sz="2400" b="1" kern="50" dirty="0"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j.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15e.</a:t>
                      </a: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j.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11e.</a:t>
                      </a: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j.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13e.</a:t>
                      </a: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kern="50" dirty="0">
                          <a:solidFill>
                            <a:srgbClr val="C00000"/>
                          </a:solidFill>
                          <a:effectLst/>
                        </a:rPr>
                        <a:t>Kilépők száma</a:t>
                      </a:r>
                      <a:endParaRPr lang="hu-HU" sz="2400" kern="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rgbClr val="C00000"/>
                          </a:solidFill>
                          <a:effectLst/>
                        </a:rPr>
                        <a:t>18 j.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rgbClr val="C00000"/>
                          </a:solidFill>
                          <a:effectLst/>
                        </a:rPr>
                        <a:t>    24e.</a:t>
                      </a:r>
                      <a:endParaRPr lang="hu-HU" sz="2400" b="1" kern="5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j.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4e.</a:t>
                      </a: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j.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11e.</a:t>
                      </a: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8+17 j.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3+27e.</a:t>
                      </a: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400" kern="50" dirty="0">
                          <a:solidFill>
                            <a:schemeClr val="tx1"/>
                          </a:solidFill>
                          <a:effectLst/>
                        </a:rPr>
                        <a:t>Változás</a:t>
                      </a:r>
                      <a:endParaRPr lang="hu-HU" sz="2400" kern="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-18</a:t>
                      </a: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+8</a:t>
                      </a: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</a:t>
                      </a: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2400" b="1" kern="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-35</a:t>
                      </a: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6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kern="50" dirty="0">
                          <a:solidFill>
                            <a:srgbClr val="0000FF"/>
                          </a:solidFill>
                          <a:effectLst/>
                        </a:rPr>
                        <a:t>Taglétszám</a:t>
                      </a:r>
                      <a:endParaRPr lang="hu-HU" sz="2000" kern="5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kern="5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 (115)</a:t>
                      </a: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kern="5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369 (135)</a:t>
                      </a: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kern="5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362 (135)</a:t>
                      </a: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000" kern="5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327 (128)</a:t>
                      </a:r>
                    </a:p>
                  </a:txBody>
                  <a:tcPr marL="68563" marR="6856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655064" y="124978"/>
            <a:ext cx="92080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b="1" cap="all" dirty="0">
                <a:solidFill>
                  <a:srgbClr val="008000"/>
                </a:solidFill>
              </a:rPr>
              <a:t>2021. Minőségcélok teljesítése (QC2)</a:t>
            </a:r>
          </a:p>
        </p:txBody>
      </p:sp>
      <p:sp>
        <p:nvSpPr>
          <p:cNvPr id="8" name="Dia számának helye 3">
            <a:extLst>
              <a:ext uri="{FF2B5EF4-FFF2-40B4-BE49-F238E27FC236}">
                <a16:creationId xmlns:a16="http://schemas.microsoft.com/office/drawing/2014/main" id="{ED2EFBCC-91E2-4D17-9F66-8A001AA2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3304" y="6356350"/>
            <a:ext cx="920496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0C775A-916C-49D8-B020-83ABEEBAE700}" type="slidenum">
              <a:rPr lang="hu-HU" altLang="hu-HU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hu-HU" altLang="hu-HU" sz="1400" dirty="0"/>
          </a:p>
        </p:txBody>
      </p:sp>
      <p:pic>
        <p:nvPicPr>
          <p:cNvPr id="10" name="Kép 9" descr="A képen szöveg, aláírás, névjegykártya, vektorgrafika látható&#10;&#10;Automatikusan generált leírás">
            <a:extLst>
              <a:ext uri="{FF2B5EF4-FFF2-40B4-BE49-F238E27FC236}">
                <a16:creationId xmlns:a16="http://schemas.microsoft.com/office/drawing/2014/main" id="{B7823A5E-5C8A-47EE-9E65-B1AA3BC08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" y="56561"/>
            <a:ext cx="791849" cy="791849"/>
          </a:xfrm>
          <a:prstGeom prst="rect">
            <a:avLst/>
          </a:prstGeom>
        </p:spPr>
      </p:pic>
      <p:sp>
        <p:nvSpPr>
          <p:cNvPr id="11" name="Élőláb helye 2">
            <a:extLst>
              <a:ext uri="{FF2B5EF4-FFF2-40B4-BE49-F238E27FC236}">
                <a16:creationId xmlns:a16="http://schemas.microsoft.com/office/drawing/2014/main" id="{A6BAF1EC-C7F3-40B8-9EC5-AD10F202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8367" y="6485640"/>
            <a:ext cx="2403656" cy="245261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1200" dirty="0"/>
              <a:t>35. Közgyűlés-2022.03.31.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97E53BFA-CFF9-4357-836D-B75889F31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92" y="5514211"/>
            <a:ext cx="105887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800" b="1" dirty="0">
                <a:solidFill>
                  <a:srgbClr val="0000FF"/>
                </a:solidFill>
              </a:rPr>
              <a:t>	</a:t>
            </a:r>
            <a:r>
              <a:rPr lang="hu-HU" altLang="hu-HU" sz="2800" b="1" dirty="0">
                <a:solidFill>
                  <a:srgbClr val="8E0000"/>
                </a:solidFill>
              </a:rPr>
              <a:t>A tagi kilépéseket a pandémiával és banki moratóriummal indokolták. Ezen túlmenően alkalmaztuk a kizárásokat is!</a:t>
            </a:r>
          </a:p>
        </p:txBody>
      </p:sp>
    </p:spTree>
    <p:extLst>
      <p:ext uri="{BB962C8B-B14F-4D97-AF65-F5344CB8AC3E}">
        <p14:creationId xmlns:p14="http://schemas.microsoft.com/office/powerpoint/2010/main" val="404165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6660</TotalTime>
  <Words>3006</Words>
  <Application>Microsoft Office PowerPoint</Application>
  <PresentationFormat>Szélesvásznú</PresentationFormat>
  <Paragraphs>736</Paragraphs>
  <Slides>34</Slides>
  <Notes>11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43" baseType="lpstr">
      <vt:lpstr>Arial</vt:lpstr>
      <vt:lpstr>Arial Black</vt:lpstr>
      <vt:lpstr>Arial CE</vt:lpstr>
      <vt:lpstr>Calibri</vt:lpstr>
      <vt:lpstr>Calibri Light</vt:lpstr>
      <vt:lpstr>Monotype Corsiva</vt:lpstr>
      <vt:lpstr>Times New Roman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hlavacsv</dc:creator>
  <cp:lastModifiedBy>ISO 9000 Forum</cp:lastModifiedBy>
  <cp:revision>257</cp:revision>
  <cp:lastPrinted>2022-03-19T19:22:37Z</cp:lastPrinted>
  <dcterms:created xsi:type="dcterms:W3CDTF">2018-08-23T14:36:48Z</dcterms:created>
  <dcterms:modified xsi:type="dcterms:W3CDTF">2022-11-15T06:36:55Z</dcterms:modified>
</cp:coreProperties>
</file>